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312" r:id="rId5"/>
    <p:sldId id="314" r:id="rId6"/>
    <p:sldId id="325" r:id="rId7"/>
    <p:sldId id="333" r:id="rId8"/>
    <p:sldId id="323" r:id="rId9"/>
    <p:sldId id="332" r:id="rId10"/>
    <p:sldId id="334" r:id="rId11"/>
    <p:sldId id="329" r:id="rId12"/>
    <p:sldId id="335" r:id="rId13"/>
    <p:sldId id="336" r:id="rId14"/>
    <p:sldId id="345" r:id="rId15"/>
    <p:sldId id="338" r:id="rId16"/>
    <p:sldId id="339" r:id="rId17"/>
    <p:sldId id="340" r:id="rId18"/>
    <p:sldId id="346" r:id="rId19"/>
    <p:sldId id="347" r:id="rId20"/>
    <p:sldId id="320" r:id="rId21"/>
    <p:sldId id="350" r:id="rId22"/>
    <p:sldId id="34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3D133F-6C7F-03C9-CD9C-DD9EA5563BA1}" name="Vidmantė Krušinskaitė" initials="VK" userId="S::vidmante.krusinskaite@vilniustech.lt::333ad0ae-2ebb-437a-b596-b8f52f975b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3A9D"/>
    <a:srgbClr val="802D64"/>
    <a:srgbClr val="313C79"/>
    <a:srgbClr val="008C81"/>
    <a:srgbClr val="EBD799"/>
    <a:srgbClr val="BABDD9"/>
    <a:srgbClr val="DDBECF"/>
    <a:srgbClr val="C6E6E4"/>
    <a:srgbClr val="29417C"/>
    <a:srgbClr val="C7B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6327"/>
  </p:normalViewPr>
  <p:slideViewPr>
    <p:cSldViewPr snapToGrid="0" showGuides="1">
      <p:cViewPr varScale="1">
        <p:scale>
          <a:sx n="59" d="100"/>
          <a:sy n="59" d="100"/>
        </p:scale>
        <p:origin x="10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49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55C18A-208F-58A4-F4D6-5C11B47246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 b="1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D41B3F-FC73-68DD-69EC-605CCACB38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2A032-5DA8-D14C-BE1E-848A116DA9B7}" type="datetimeFigureOut">
              <a:rPr lang="en-LT" b="1" smtClean="0">
                <a:latin typeface="Arial" panose="020B0604020202020204" pitchFamily="34" charset="0"/>
              </a:rPr>
              <a:t>03/08/2024</a:t>
            </a:fld>
            <a:endParaRPr lang="en-LT" b="1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6C9C9-D8CB-9905-ED35-C5D39B25F8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 b="1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02162-5666-BD9F-E8EE-E76C55C61C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AC2CF-9DD7-F041-94B3-3FDBAE73776A}" type="slidenum">
              <a:rPr lang="en-LT" b="1" smtClean="0">
                <a:latin typeface="Arial" panose="020B0604020202020204" pitchFamily="34" charset="0"/>
              </a:rPr>
              <a:t>‹#›</a:t>
            </a:fld>
            <a:endParaRPr lang="en-LT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9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C52D5BC3-C054-4F86-9C47-12CF855990D0}" type="datetimeFigureOut">
              <a:rPr lang="en-US" smtClean="0"/>
              <a:pPr/>
              <a:t>3/8/2024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065C8257-7A20-4BC3-BF96-54D43C4F28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0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8257-7A20-4BC3-BF96-54D43C4F28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1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8257-7A20-4BC3-BF96-54D43C4F280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18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C8257-7A20-4BC3-BF96-54D43C4F280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V1">
    <p:bg>
      <p:bgPr>
        <a:solidFill>
          <a:srgbClr val="313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920x1080_spin.mp4">
            <a:hlinkClick r:id="" action="ppaction://media"/>
            <a:extLst>
              <a:ext uri="{FF2B5EF4-FFF2-40B4-BE49-F238E27FC236}">
                <a16:creationId xmlns:a16="http://schemas.microsoft.com/office/drawing/2014/main" id="{8BC616E7-BF1A-614A-B85D-ACB576FF628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704" y="5802063"/>
            <a:ext cx="1840682" cy="215444"/>
          </a:xfrm>
        </p:spPr>
        <p:txBody>
          <a:bodyPr lIns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BA2D32D3-F8B1-C547-ABF3-5AC01F9AA4C8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76830"/>
            <a:ext cx="7028615" cy="184666"/>
          </a:xfrm>
        </p:spPr>
        <p:txBody>
          <a:bodyPr lIns="0" rIns="0" anchor="t">
            <a:noAutofit/>
          </a:bodyPr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83D083-9BC5-A94C-2C32-DF854EE04D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950" y="524144"/>
            <a:ext cx="10133167" cy="147732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LOREM IPSUM</a:t>
            </a:r>
            <a:br>
              <a:rPr lang="en-GB" dirty="0"/>
            </a:br>
            <a:r>
              <a:rPr lang="en-GB" dirty="0"/>
              <a:t>DOLOR ‘23</a:t>
            </a:r>
            <a:endParaRPr lang="en-L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6B14F-C425-E29A-96E7-3D9C8B6A77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6614" y="5963114"/>
            <a:ext cx="1490612" cy="306891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191DB50-D11A-B0C1-D316-E5FE38090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9533" y="6035825"/>
            <a:ext cx="4325853" cy="230832"/>
          </a:xfrm>
        </p:spPr>
        <p:txBody>
          <a:bodyPr wrap="square" lIns="0" tIns="0" rIns="0" bIns="0" anchor="t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51698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 (+chart)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7676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5" y="6076765"/>
            <a:ext cx="4187846" cy="351390"/>
          </a:xfrm>
        </p:spPr>
        <p:txBody>
          <a:bodyPr anchor="b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6001" y="2239964"/>
            <a:ext cx="4188460" cy="2619904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554672"/>
            <a:ext cx="4187846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pPr lvl="0"/>
            <a:r>
              <a:rPr lang="en-GB" dirty="0"/>
              <a:t>HEADLINE OR CHART NAME</a:t>
            </a:r>
            <a:endParaRPr lang="en-L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A04A46-1F9F-0AAE-48F9-0A7B82753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6001" y="5207000"/>
            <a:ext cx="4188460" cy="719667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ts val="18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GB" dirty="0"/>
              <a:t>Lorem ipsum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558BB64-AEB6-C17F-08FB-859E295EDA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02542" y="563328"/>
            <a:ext cx="590043" cy="57721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2EFA55C3-497E-3AB3-7F78-C33E2BFAFFE7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6096000" y="2239964"/>
            <a:ext cx="6096000" cy="368670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068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 (+chart)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D18C9-15E8-BD4F-6D74-070F1C064693}"/>
              </a:ext>
            </a:extLst>
          </p:cNvPr>
          <p:cNvSpPr/>
          <p:nvPr userDrawn="1"/>
        </p:nvSpPr>
        <p:spPr>
          <a:xfrm>
            <a:off x="6076336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 err="1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45714-D21B-546F-B2AC-0F2897F663F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BA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 err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667" y="6076765"/>
            <a:ext cx="1659778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0328" y="6076765"/>
            <a:ext cx="2362339" cy="351390"/>
          </a:xfrm>
        </p:spPr>
        <p:txBody>
          <a:bodyPr anchor="b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29" y="2239964"/>
            <a:ext cx="4022116" cy="304765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0328" y="554672"/>
            <a:ext cx="4022117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r>
              <a:rPr lang="en-GB" dirty="0"/>
              <a:t>HEADLINE OR CHART NAME</a:t>
            </a:r>
            <a:endParaRPr lang="en-LT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558BB64-AEB6-C17F-08FB-859E295EDA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27646" y="-688838"/>
            <a:ext cx="590043" cy="57721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109BF37D-09FC-7D87-225A-017D2425C441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0" y="1623060"/>
            <a:ext cx="6076336" cy="523494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FE453AF-C98C-4A72-8249-A92DDFCD31C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7646" y="563328"/>
            <a:ext cx="590043" cy="577216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897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layout (keypoint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7676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5999" y="6287599"/>
            <a:ext cx="7028615" cy="140556"/>
          </a:xfrm>
        </p:spPr>
        <p:txBody>
          <a:bodyPr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5999" y="3980338"/>
            <a:ext cx="2965312" cy="163149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4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Consectetuer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5999" y="554672"/>
            <a:ext cx="5017541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pPr lvl="0"/>
            <a:r>
              <a:rPr lang="en-GB" dirty="0"/>
              <a:t>HEADLINE TEXT LAYOUT </a:t>
            </a:r>
          </a:p>
          <a:p>
            <a:pPr lvl="0"/>
            <a:r>
              <a:rPr lang="en-GB" dirty="0"/>
              <a:t>&amp; KEYPOINTS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1092DA-4019-37E7-4A68-ADCFC4D887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96567" y="3980338"/>
            <a:ext cx="2965311" cy="1631489"/>
          </a:xfrm>
        </p:spPr>
        <p:txBody>
          <a:bodyPr lIns="0" tIns="0" rIns="0" bIns="0">
            <a:normAutofit/>
          </a:bodyPr>
          <a:lstStyle>
            <a:lvl1pPr>
              <a:lnSpc>
                <a:spcPts val="1800"/>
              </a:lnSpc>
              <a:defRPr sz="14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D9D70-8454-41DF-2A3E-C82A409AEC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77134" y="3980338"/>
            <a:ext cx="2965311" cy="1552113"/>
          </a:xfrm>
        </p:spPr>
        <p:txBody>
          <a:bodyPr lIns="0" tIns="0" rIns="0" bIns="0"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defRPr sz="14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F7215D-55DB-07B0-9DF6-3564C2A4FAF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16000" y="2841967"/>
            <a:ext cx="612500" cy="6125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C1A1B67F-C786-85AE-BEBA-722E2BB9714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96567" y="2841967"/>
            <a:ext cx="612500" cy="61250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28DFF74E-B6B9-1DC4-BE5E-268AFEAE33C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77134" y="2841967"/>
            <a:ext cx="612500" cy="6125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6776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Wor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5390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983D8D7B-E2A4-9945-9435-B71E3E1B7638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64738"/>
            <a:ext cx="7028615" cy="230683"/>
          </a:xfrm>
        </p:spPr>
        <p:txBody>
          <a:bodyPr anchor="t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64738"/>
            <a:ext cx="866050" cy="184666"/>
          </a:xfrm>
        </p:spPr>
        <p:txBody>
          <a:bodyPr lIns="0" tIns="0" rIns="0" bIns="0" anchor="t">
            <a:spAutoFit/>
          </a:bodyPr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6614" y="2184399"/>
            <a:ext cx="10125831" cy="2090717"/>
          </a:xfrm>
        </p:spPr>
        <p:txBody>
          <a:bodyPr wrap="none" lIns="0" tIns="0" rIns="0" bIns="0" anchor="ctr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8800" b="1" i="0" cap="all" baseline="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ONE WORD SLIDE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569912"/>
            <a:ext cx="4992914" cy="55824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  <a:endParaRPr lang="en-LT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923257-04F3-7264-3F0C-811D142E7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6000" y="4588933"/>
            <a:ext cx="5519738" cy="1202267"/>
          </a:xfrm>
        </p:spPr>
        <p:txBody>
          <a:bodyPr lIns="0" tIns="0" rIns="0" bIns="0" anchor="b" anchorCtr="0"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823876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rgbClr val="313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923257-04F3-7264-3F0C-811D142E7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5245" y="5472579"/>
            <a:ext cx="10125830" cy="819150"/>
          </a:xfrm>
        </p:spPr>
        <p:txBody>
          <a:bodyPr lIns="0" tIns="0" rIns="0" bIns="0" anchor="b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Let’s keep in touch:</a:t>
            </a:r>
          </a:p>
          <a:p>
            <a:pPr lvl="0"/>
            <a:r>
              <a:rPr lang="en-GB" dirty="0" err="1"/>
              <a:t>hello@athenauni.eu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D5E8D-38F4-B884-0B48-D6F4EF7DCE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6000" y="2359152"/>
            <a:ext cx="10125075" cy="2057400"/>
          </a:xfrm>
        </p:spPr>
        <p:txBody>
          <a:bodyPr lIns="0" tIns="0" rIns="0" bIns="0" anchor="ctr" anchorCtr="0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IT’S YOUR EDUCATION!</a:t>
            </a:r>
          </a:p>
          <a:p>
            <a:pPr lvl="0"/>
            <a:r>
              <a:rPr lang="en-GB" dirty="0"/>
              <a:t>IT’S YOUR FUTURE!</a:t>
            </a:r>
            <a:endParaRPr lang="en-LT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A429A0-BB1E-1D30-2B83-120DBFA850A2}"/>
              </a:ext>
            </a:extLst>
          </p:cNvPr>
          <p:cNvGrpSpPr/>
          <p:nvPr userDrawn="1"/>
        </p:nvGrpSpPr>
        <p:grpSpPr>
          <a:xfrm>
            <a:off x="5271129" y="566271"/>
            <a:ext cx="1647107" cy="577216"/>
            <a:chOff x="5271129" y="566271"/>
            <a:chExt cx="1647107" cy="5772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5F0F52-921C-9A54-EEA3-D87EB0B80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101902" y="770845"/>
              <a:ext cx="816334" cy="1680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B46D49-C76D-AB20-4431-3BDDA80EF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71129" y="566271"/>
              <a:ext cx="590043" cy="577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655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V2">
    <p:bg>
      <p:bgPr>
        <a:solidFill>
          <a:srgbClr val="313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20x1080_move.mp4">
            <a:hlinkClick r:id="" action="ppaction://media"/>
            <a:extLst>
              <a:ext uri="{FF2B5EF4-FFF2-40B4-BE49-F238E27FC236}">
                <a16:creationId xmlns:a16="http://schemas.microsoft.com/office/drawing/2014/main" id="{37287307-8239-E105-619D-CA79DC0A365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704" y="5802063"/>
            <a:ext cx="1840682" cy="215444"/>
          </a:xfrm>
        </p:spPr>
        <p:txBody>
          <a:bodyPr lIns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A2B2C698-3ED6-9841-A07A-892B6A9CD65B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76830"/>
            <a:ext cx="7028615" cy="184666"/>
          </a:xfrm>
        </p:spPr>
        <p:txBody>
          <a:bodyPr anchor="t">
            <a:noAutofit/>
          </a:bodyPr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83D083-9BC5-A94C-2C32-DF854EE04D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950" y="524144"/>
            <a:ext cx="10133167" cy="147732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LOREM IPSUM</a:t>
            </a:r>
            <a:br>
              <a:rPr lang="en-GB" dirty="0"/>
            </a:br>
            <a:r>
              <a:rPr lang="en-GB" dirty="0"/>
              <a:t>DOLOR ‘23</a:t>
            </a:r>
            <a:endParaRPr lang="en-L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96B14F-C425-E29A-96E7-3D9C8B6A77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6614" y="5963114"/>
            <a:ext cx="1490612" cy="306891"/>
          </a:xfrm>
          <a:prstGeom prst="rect">
            <a:avLst/>
          </a:prstGeom>
        </p:spPr>
      </p:pic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4191DB50-D11A-B0C1-D316-E5FE38090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8067" y="6035825"/>
            <a:ext cx="4207319" cy="230832"/>
          </a:xfrm>
        </p:spPr>
        <p:txBody>
          <a:bodyPr wrap="square" lIns="0" tIns="0" rIns="0" bIns="0" anchor="t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 Surname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4708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5390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983D8D7B-E2A4-9945-9435-B71E3E1B7638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64738"/>
            <a:ext cx="7028615" cy="230683"/>
          </a:xfrm>
        </p:spPr>
        <p:txBody>
          <a:bodyPr anchor="t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64738"/>
            <a:ext cx="866050" cy="184666"/>
          </a:xfrm>
        </p:spPr>
        <p:txBody>
          <a:bodyPr lIns="0" tIns="0" rIns="0" bIns="0" anchor="t">
            <a:spAutoFit/>
          </a:bodyPr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6614" y="1021080"/>
            <a:ext cx="10125831" cy="4836674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5400" b="1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ONE LINER SLIDE OF THE SLIDE OR TEXT LOREM IPSUM DOLOR SIT AMET, CONSECTETUER ADIPISCING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569913"/>
            <a:ext cx="3014980" cy="430212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/>
            </a:lvl1pPr>
          </a:lstStyle>
          <a:p>
            <a:pPr lvl="0"/>
            <a:r>
              <a:rPr lang="en-GB" dirty="0"/>
              <a:t>One sentence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diam.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049006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itle Slide-V1">
    <p:bg>
      <p:bgPr>
        <a:solidFill>
          <a:srgbClr val="BAB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20x1080_spin.mp4">
            <a:hlinkClick r:id="" action="ppaction://media"/>
            <a:extLst>
              <a:ext uri="{FF2B5EF4-FFF2-40B4-BE49-F238E27FC236}">
                <a16:creationId xmlns:a16="http://schemas.microsoft.com/office/drawing/2014/main" id="{84919D5E-0560-BEA5-4D04-4950A4710EEF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704" y="5802063"/>
            <a:ext cx="1840682" cy="215444"/>
          </a:xfrm>
        </p:spPr>
        <p:txBody>
          <a:bodyPr lIns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solidFill>
                  <a:srgbClr val="313C79"/>
                </a:solidFill>
                <a:latin typeface="Arial" panose="020B0604020202020204" pitchFamily="34" charset="0"/>
              </a:defRPr>
            </a:lvl1pPr>
          </a:lstStyle>
          <a:p>
            <a:fld id="{BA2D32D3-F8B1-C547-ABF3-5AC01F9AA4C8}" type="datetime3">
              <a:rPr lang="en-US" smtClean="0"/>
              <a:pPr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76830"/>
            <a:ext cx="7028615" cy="184666"/>
          </a:xfrm>
        </p:spPr>
        <p:txBody>
          <a:bodyPr lIns="0" rIns="0" anchor="t">
            <a:noAutofit/>
          </a:bodyPr>
          <a:lstStyle>
            <a:lvl1pPr algn="l">
              <a:defRPr b="0">
                <a:solidFill>
                  <a:srgbClr val="313C79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Name of the presentation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spAutoFit/>
          </a:bodyPr>
          <a:lstStyle>
            <a:lvl1pPr algn="r">
              <a:defRPr sz="1200" b="0" i="0">
                <a:solidFill>
                  <a:srgbClr val="313C79"/>
                </a:solidFill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83D083-9BC5-A94C-2C32-DF854EE04D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950" y="524144"/>
            <a:ext cx="10133167" cy="147732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 b="1" cap="all" baseline="0">
                <a:solidFill>
                  <a:srgbClr val="313C79"/>
                </a:solidFill>
              </a:defRPr>
            </a:lvl1pPr>
          </a:lstStyle>
          <a:p>
            <a:pPr lvl="0"/>
            <a:r>
              <a:rPr lang="en-GB" dirty="0"/>
              <a:t>NEW TOPIC &amp;</a:t>
            </a:r>
          </a:p>
          <a:p>
            <a:pPr lvl="0"/>
            <a:r>
              <a:rPr lang="en-GB" dirty="0"/>
              <a:t>THEME LAYOUT 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4942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Title Slide-V2">
    <p:bg>
      <p:bgPr>
        <a:solidFill>
          <a:srgbClr val="BABD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20x1080_move.mp4">
            <a:hlinkClick r:id="" action="ppaction://media"/>
            <a:extLst>
              <a:ext uri="{FF2B5EF4-FFF2-40B4-BE49-F238E27FC236}">
                <a16:creationId xmlns:a16="http://schemas.microsoft.com/office/drawing/2014/main" id="{C351997D-7B6E-5A0C-979C-B831DF3FE7D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704" y="5802063"/>
            <a:ext cx="1840682" cy="215444"/>
          </a:xfrm>
        </p:spPr>
        <p:txBody>
          <a:bodyPr lIns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solidFill>
                  <a:srgbClr val="313C79"/>
                </a:solidFill>
                <a:latin typeface="Arial" panose="020B0604020202020204" pitchFamily="34" charset="0"/>
              </a:defRPr>
            </a:lvl1pPr>
          </a:lstStyle>
          <a:p>
            <a:fld id="{BA2D32D3-F8B1-C547-ABF3-5AC01F9AA4C8}" type="datetime3">
              <a:rPr lang="en-US" smtClean="0"/>
              <a:pPr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76830"/>
            <a:ext cx="7028615" cy="184666"/>
          </a:xfrm>
        </p:spPr>
        <p:txBody>
          <a:bodyPr lIns="0" rIns="0" anchor="t">
            <a:noAutofit/>
          </a:bodyPr>
          <a:lstStyle>
            <a:lvl1pPr algn="l">
              <a:defRPr b="0">
                <a:solidFill>
                  <a:srgbClr val="313C79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Name of the presentation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spAutoFit/>
          </a:bodyPr>
          <a:lstStyle>
            <a:lvl1pPr algn="r">
              <a:defRPr sz="1200" b="0" i="0">
                <a:solidFill>
                  <a:srgbClr val="313C79"/>
                </a:solidFill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83D083-9BC5-A94C-2C32-DF854EE04D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950" y="524144"/>
            <a:ext cx="10133167" cy="1477328"/>
          </a:xfrm>
        </p:spPr>
        <p:txBody>
          <a:bodyPr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 b="1" cap="all" baseline="0">
                <a:solidFill>
                  <a:srgbClr val="313C79"/>
                </a:solidFill>
              </a:defRPr>
            </a:lvl1pPr>
          </a:lstStyle>
          <a:p>
            <a:pPr lvl="0"/>
            <a:r>
              <a:rPr lang="en-GB" dirty="0"/>
              <a:t>NEW TOPIC &amp;</a:t>
            </a:r>
          </a:p>
          <a:p>
            <a:pPr lvl="0"/>
            <a:r>
              <a:rPr lang="en-GB" dirty="0"/>
              <a:t>THEME LAYOUT 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1828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Frame Photo Slide">
    <p:bg>
      <p:bgPr>
        <a:solidFill>
          <a:srgbClr val="313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F023A2E-27D7-0BBE-8C54-8DAA69FD98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704" y="5802063"/>
            <a:ext cx="1840682" cy="215444"/>
          </a:xfrm>
        </p:spPr>
        <p:txBody>
          <a:bodyPr lIns="0" anchor="t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BA2D32D3-F8B1-C547-ABF3-5AC01F9AA4C8}" type="datetime3">
              <a:rPr lang="en-US" smtClean="0"/>
              <a:pPr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4" y="6276830"/>
            <a:ext cx="7028615" cy="184666"/>
          </a:xfrm>
        </p:spPr>
        <p:txBody>
          <a:bodyPr lIns="0" rIns="0" anchor="t">
            <a:noAutofit/>
          </a:bodyPr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Arial" panose="020B0604020202020204" pitchFamily="34" charset="0"/>
              </a:rPr>
              <a:t>Name of the presentation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83D083-9BC5-A94C-2C32-DF854EE04D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6950" y="524144"/>
            <a:ext cx="10195635" cy="2215991"/>
          </a:xfr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FULL-FRAME </a:t>
            </a:r>
          </a:p>
          <a:p>
            <a:pPr lvl="0"/>
            <a:r>
              <a:rPr lang="en-GB" dirty="0"/>
              <a:t>PHOTO SLIDE</a:t>
            </a:r>
          </a:p>
          <a:p>
            <a:pPr lvl="0"/>
            <a:r>
              <a:rPr lang="en-GB" dirty="0"/>
              <a:t>LAYOUT </a:t>
            </a:r>
            <a:endParaRPr lang="en-LT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BAA7F6-6D33-8E71-D02B-453D004B6B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02542" y="563328"/>
            <a:ext cx="590043" cy="577216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84824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7676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919" y="2239963"/>
            <a:ext cx="3177541" cy="381362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554672"/>
            <a:ext cx="3937000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pPr lvl="0"/>
            <a:r>
              <a:rPr lang="en-GB" dirty="0"/>
              <a:t>HEADLINE OF THE SLIDE OR TEXT</a:t>
            </a:r>
            <a:endParaRPr lang="en-L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A04A46-1F9F-0AAE-48F9-0A7B82753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9338" y="2239963"/>
            <a:ext cx="863600" cy="3813175"/>
          </a:xfrm>
        </p:spPr>
        <p:txBody>
          <a:bodyPr lIns="0" tIns="0" rIns="0" bIns="0"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defRPr sz="1400" b="1"/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02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03</a:t>
            </a:r>
            <a:endParaRPr lang="en-L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7AF8A4-4F62-CFA7-1472-480A8D7ABA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2247266"/>
            <a:ext cx="892175" cy="3749675"/>
          </a:xfrm>
        </p:spPr>
        <p:txBody>
          <a:bodyPr lIns="0" tIns="0" rIns="0" bIns="0"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defRPr sz="1400" b="1"/>
            </a:lvl1pPr>
          </a:lstStyle>
          <a:p>
            <a:pPr lvl="0"/>
            <a:r>
              <a:rPr lang="en-GB" dirty="0"/>
              <a:t>04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05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06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1092DA-4019-37E7-4A68-ADCFC4D887B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08825" y="2239963"/>
            <a:ext cx="3307715" cy="3619500"/>
          </a:xfrm>
        </p:spPr>
        <p:txBody>
          <a:bodyPr lIns="0" tIns="0" rIns="0" bIns="0"/>
          <a:lstStyle>
            <a:lvl1pPr>
              <a:lnSpc>
                <a:spcPts val="1800"/>
              </a:lnSpc>
              <a:defRPr sz="1200"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9735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 (+imag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A2727B-9027-C596-18E9-B979F59859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0" y="0"/>
            <a:ext cx="6096000" cy="6858000"/>
          </a:xfrm>
          <a:solidFill>
            <a:srgbClr val="BABDD9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5400" y="6076765"/>
            <a:ext cx="2227045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6615" y="6076765"/>
            <a:ext cx="4187846" cy="351390"/>
          </a:xfrm>
        </p:spPr>
        <p:txBody>
          <a:bodyPr anchor="b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6919" y="2239963"/>
            <a:ext cx="3177541" cy="3813625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" y="554672"/>
            <a:ext cx="3937000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pPr lvl="0"/>
            <a:r>
              <a:rPr lang="en-GB" dirty="0"/>
              <a:t>HEADLINE OF THE SLIDE OR TEXT</a:t>
            </a:r>
            <a:endParaRPr lang="en-L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A04A46-1F9F-0AAE-48F9-0A7B82753F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9338" y="2239963"/>
            <a:ext cx="863600" cy="3813175"/>
          </a:xfrm>
        </p:spPr>
        <p:txBody>
          <a:bodyPr lIns="0" tIns="0" rIns="0" bIns="0">
            <a:normAutofit/>
          </a:bodyPr>
          <a:lstStyle>
            <a:lvl1pPr>
              <a:lnSpc>
                <a:spcPts val="1800"/>
              </a:lnSpc>
              <a:spcBef>
                <a:spcPts val="0"/>
              </a:spcBef>
              <a:defRPr sz="1400" b="1"/>
            </a:lvl1pPr>
          </a:lstStyle>
          <a:p>
            <a:pPr lvl="0"/>
            <a:r>
              <a:rPr lang="en-GB" dirty="0"/>
              <a:t>01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02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03</a:t>
            </a:r>
            <a:endParaRPr lang="en-LT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558BB64-AEB6-C17F-08FB-859E295EDA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602542" y="563328"/>
            <a:ext cx="590043" cy="577216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9302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 (+image)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F03E52-C2E0-1547-DD33-5B993D81A31A}"/>
              </a:ext>
            </a:extLst>
          </p:cNvPr>
          <p:cNvSpPr/>
          <p:nvPr userDrawn="1"/>
        </p:nvSpPr>
        <p:spPr>
          <a:xfrm>
            <a:off x="6076336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dirty="0" err="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A2727B-9027-C596-18E9-B979F59859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25225" y="0"/>
            <a:ext cx="6096000" cy="68580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algn="ctr"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2499-5E8E-4FA2-BC53-BCE23A8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82667" y="6076765"/>
            <a:ext cx="1659778" cy="210834"/>
          </a:xfrm>
        </p:spPr>
        <p:txBody>
          <a:bodyPr lIns="0" anchor="t" anchorCtr="0"/>
          <a:lstStyle>
            <a:lvl1pPr algn="r">
              <a:lnSpc>
                <a:spcPct val="100000"/>
              </a:lnSpc>
              <a:spcBef>
                <a:spcPts val="0"/>
              </a:spcBef>
              <a:defRPr sz="1400" b="1" i="0">
                <a:latin typeface="Arial" panose="020B0604020202020204" pitchFamily="34" charset="0"/>
              </a:defRPr>
            </a:lvl1pPr>
          </a:lstStyle>
          <a:p>
            <a:fld id="{DB3A4B74-9DB2-924F-8A10-74C3980E24DF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F1F1B-0D44-4A4A-9C97-F51BFF1F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20328" y="6076765"/>
            <a:ext cx="2362339" cy="351390"/>
          </a:xfrm>
        </p:spPr>
        <p:txBody>
          <a:bodyPr anchor="b"/>
          <a:lstStyle>
            <a:lvl1pPr>
              <a:defRPr b="0"/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DE59-1CBD-4A80-A67B-5EA1BFD1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395" y="6287599"/>
            <a:ext cx="866050" cy="140556"/>
          </a:xfrm>
        </p:spPr>
        <p:txBody>
          <a:bodyPr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3E0DF9C-31AF-E3C0-77DC-FF11AA8882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20329" y="2239964"/>
            <a:ext cx="4022116" cy="304765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b="0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 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dirty="0"/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</a:t>
            </a:r>
            <a:r>
              <a:rPr lang="en-GB" dirty="0"/>
              <a:t>, </a:t>
            </a:r>
          </a:p>
          <a:p>
            <a:pPr marL="171450" marR="0" lvl="0" indent="-171450" algn="l" defTabSz="914400" rtl="0" eaLnBrk="1" fontAlgn="auto" latinLnBrk="0" hangingPunct="1">
              <a:lnSpc>
                <a:spcPts val="184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Mod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FD40B7-E865-1A1E-F850-33B6B4819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0328" y="554672"/>
            <a:ext cx="4022117" cy="106838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000" b="1" cap="all" baseline="0"/>
            </a:lvl1pPr>
          </a:lstStyle>
          <a:p>
            <a:pPr lvl="0"/>
            <a:r>
              <a:rPr lang="en-GB" dirty="0"/>
              <a:t>HEADLINE OF THE SLIDE OR TEXT</a:t>
            </a:r>
            <a:endParaRPr lang="en-LT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6558BB64-AEB6-C17F-08FB-859E295EDA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27646" y="563328"/>
            <a:ext cx="590043" cy="577216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733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13F125-0E89-45F4-A4F2-215C1BDB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1051560"/>
            <a:ext cx="10356850" cy="1373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C6208-14F3-42D7-BE34-DEFE65C41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6950" y="2697479"/>
            <a:ext cx="10356850" cy="29528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7FEA1-B953-45CC-90C8-46C896ED0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5781" y="5922831"/>
            <a:ext cx="1728019" cy="262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b="1" i="0">
                <a:solidFill>
                  <a:srgbClr val="313C79"/>
                </a:solidFill>
                <a:latin typeface="Arial" panose="020B0604020202020204" pitchFamily="34" charset="0"/>
                <a:ea typeface="Noto Sans JP Medium" panose="020B0600000000000000" pitchFamily="34" charset="-128"/>
              </a:defRPr>
            </a:lvl1pPr>
          </a:lstStyle>
          <a:p>
            <a:fld id="{BF5F4A69-E83A-3047-AF8E-655744D1C71B}" type="datetime3">
              <a:rPr lang="en-US" smtClean="0"/>
              <a:t>8 March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2C19D-14B2-490F-BAC9-722171FF0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614" y="6287599"/>
            <a:ext cx="7028615" cy="1405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b="0">
                <a:solidFill>
                  <a:srgbClr val="313C79"/>
                </a:solidFill>
                <a:latin typeface="DM Sans 14pt" pitchFamily="2" charset="77"/>
                <a:ea typeface="Noto Sans JP Medium" panose="020B0600000000000000" pitchFamily="34" charset="-128"/>
              </a:defRPr>
            </a:lvl1pPr>
          </a:lstStyle>
          <a:p>
            <a:pPr algn="l"/>
            <a:r>
              <a:rPr lang="en-US" dirty="0">
                <a:latin typeface="Arial" panose="020B0604020202020204" pitchFamily="34" charset="0"/>
              </a:rPr>
              <a:t>Name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EC37-934A-469B-8606-E2D0D0871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7750" y="6287599"/>
            <a:ext cx="866050" cy="1405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313C79"/>
                </a:solidFill>
                <a:latin typeface="Arial" panose="020B0604020202020204" pitchFamily="34" charset="0"/>
                <a:ea typeface="Noto Sans JP Medium" panose="020B0600000000000000" pitchFamily="34" charset="-128"/>
              </a:defRPr>
            </a:lvl1pPr>
          </a:lstStyle>
          <a:p>
            <a:fld id="{62C39539-59EB-4114-ACCF-EA6F5137C0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081B9A-6B96-DC43-5344-ACEBE07A8126}"/>
              </a:ext>
            </a:extLst>
          </p:cNvPr>
          <p:cNvSpPr/>
          <p:nvPr userDrawn="1"/>
        </p:nvSpPr>
        <p:spPr>
          <a:xfrm>
            <a:off x="-873896" y="0"/>
            <a:ext cx="347870" cy="347870"/>
          </a:xfrm>
          <a:prstGeom prst="rect">
            <a:avLst/>
          </a:prstGeom>
          <a:solidFill>
            <a:srgbClr val="31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AA1EC6-D7AB-9BE2-3F01-83EB484908C2}"/>
              </a:ext>
            </a:extLst>
          </p:cNvPr>
          <p:cNvSpPr/>
          <p:nvPr userDrawn="1"/>
        </p:nvSpPr>
        <p:spPr>
          <a:xfrm>
            <a:off x="-526026" y="0"/>
            <a:ext cx="347870" cy="347870"/>
          </a:xfrm>
          <a:prstGeom prst="rect">
            <a:avLst/>
          </a:prstGeom>
          <a:solidFill>
            <a:srgbClr val="BA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0D9B29-A858-3252-8186-E9A12F38FC4C}"/>
              </a:ext>
            </a:extLst>
          </p:cNvPr>
          <p:cNvSpPr/>
          <p:nvPr userDrawn="1"/>
        </p:nvSpPr>
        <p:spPr>
          <a:xfrm>
            <a:off x="-873896" y="353961"/>
            <a:ext cx="347870" cy="347870"/>
          </a:xfrm>
          <a:prstGeom prst="rect">
            <a:avLst/>
          </a:prstGeom>
          <a:solidFill>
            <a:srgbClr val="723A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D65E24-B8B4-CCD0-DA80-172EBA666D0A}"/>
              </a:ext>
            </a:extLst>
          </p:cNvPr>
          <p:cNvSpPr/>
          <p:nvPr userDrawn="1"/>
        </p:nvSpPr>
        <p:spPr>
          <a:xfrm>
            <a:off x="-526026" y="353961"/>
            <a:ext cx="347870" cy="347870"/>
          </a:xfrm>
          <a:prstGeom prst="rect">
            <a:avLst/>
          </a:prstGeom>
          <a:solidFill>
            <a:srgbClr val="C7B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046E85-D73B-EE78-2E44-B4D3668A428E}"/>
              </a:ext>
            </a:extLst>
          </p:cNvPr>
          <p:cNvSpPr/>
          <p:nvPr userDrawn="1"/>
        </p:nvSpPr>
        <p:spPr>
          <a:xfrm>
            <a:off x="-873896" y="703690"/>
            <a:ext cx="347870" cy="347870"/>
          </a:xfrm>
          <a:prstGeom prst="rect">
            <a:avLst/>
          </a:prstGeom>
          <a:solidFill>
            <a:srgbClr val="008C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228845F-2619-75C1-A8B6-9C36EEF1126B}"/>
              </a:ext>
            </a:extLst>
          </p:cNvPr>
          <p:cNvSpPr/>
          <p:nvPr userDrawn="1"/>
        </p:nvSpPr>
        <p:spPr>
          <a:xfrm>
            <a:off x="-526026" y="703690"/>
            <a:ext cx="347870" cy="347870"/>
          </a:xfrm>
          <a:prstGeom prst="rect">
            <a:avLst/>
          </a:prstGeom>
          <a:solidFill>
            <a:srgbClr val="C6E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806819-D169-9A75-9A83-7262B5731091}"/>
              </a:ext>
            </a:extLst>
          </p:cNvPr>
          <p:cNvSpPr/>
          <p:nvPr userDrawn="1"/>
        </p:nvSpPr>
        <p:spPr>
          <a:xfrm>
            <a:off x="-873896" y="1051560"/>
            <a:ext cx="347870" cy="347870"/>
          </a:xfrm>
          <a:prstGeom prst="rect">
            <a:avLst/>
          </a:prstGeom>
          <a:solidFill>
            <a:srgbClr val="8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080456-AC16-EC66-CFCE-27EB291C7F2C}"/>
              </a:ext>
            </a:extLst>
          </p:cNvPr>
          <p:cNvSpPr/>
          <p:nvPr userDrawn="1"/>
        </p:nvSpPr>
        <p:spPr>
          <a:xfrm>
            <a:off x="-526026" y="1051560"/>
            <a:ext cx="347870" cy="347870"/>
          </a:xfrm>
          <a:prstGeom prst="rect">
            <a:avLst/>
          </a:prstGeom>
          <a:solidFill>
            <a:srgbClr val="DDB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D5B7D8-A47A-2159-E867-23B08B91A651}"/>
              </a:ext>
            </a:extLst>
          </p:cNvPr>
          <p:cNvSpPr/>
          <p:nvPr userDrawn="1"/>
        </p:nvSpPr>
        <p:spPr>
          <a:xfrm>
            <a:off x="-873896" y="1399430"/>
            <a:ext cx="347870" cy="347870"/>
          </a:xfrm>
          <a:prstGeom prst="rect">
            <a:avLst/>
          </a:prstGeom>
          <a:solidFill>
            <a:srgbClr val="CD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E0FCCED-9EA9-3C7E-D1BE-CCD9BDB52247}"/>
              </a:ext>
            </a:extLst>
          </p:cNvPr>
          <p:cNvSpPr/>
          <p:nvPr userDrawn="1"/>
        </p:nvSpPr>
        <p:spPr>
          <a:xfrm>
            <a:off x="-526026" y="1399430"/>
            <a:ext cx="347870" cy="347870"/>
          </a:xfrm>
          <a:prstGeom prst="rect">
            <a:avLst/>
          </a:prstGeom>
          <a:solidFill>
            <a:srgbClr val="EBD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 b="0" i="0" err="1">
              <a:latin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1A81B6E-ADC5-A45C-33E2-D3392547165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602544" y="563327"/>
            <a:ext cx="590042" cy="57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9" r:id="rId2"/>
    <p:sldLayoutId id="2147483706" r:id="rId3"/>
    <p:sldLayoutId id="2147483722" r:id="rId4"/>
    <p:sldLayoutId id="2147483723" r:id="rId5"/>
    <p:sldLayoutId id="2147483724" r:id="rId6"/>
    <p:sldLayoutId id="2147483720" r:id="rId7"/>
    <p:sldLayoutId id="2147483725" r:id="rId8"/>
    <p:sldLayoutId id="2147483727" r:id="rId9"/>
    <p:sldLayoutId id="2147483730" r:id="rId10"/>
    <p:sldLayoutId id="2147483731" r:id="rId11"/>
    <p:sldLayoutId id="2147483726" r:id="rId12"/>
    <p:sldLayoutId id="2147483728" r:id="rId13"/>
    <p:sldLayoutId id="214748372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rgbClr val="313C79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1500" b="0" i="0" kern="1200">
          <a:solidFill>
            <a:srgbClr val="313C79"/>
          </a:solidFill>
          <a:latin typeface="Arial" panose="020B0604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300" b="0" i="0" kern="1200">
          <a:solidFill>
            <a:srgbClr val="313C79"/>
          </a:solidFill>
          <a:latin typeface="Arial" panose="020B0604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100" b="0" i="0" kern="1200">
          <a:solidFill>
            <a:srgbClr val="313C79"/>
          </a:solidFill>
          <a:latin typeface="Arial" panose="020B0604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900" b="0" i="0" kern="1200">
          <a:solidFill>
            <a:srgbClr val="313C79"/>
          </a:solidFill>
          <a:latin typeface="Arial" panose="020B0604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700" b="0" i="0" kern="1200">
          <a:solidFill>
            <a:srgbClr val="313C79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09FBE-2610-9EA4-9BA3-C4B45029A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3600" y="840493"/>
            <a:ext cx="10133167" cy="2954655"/>
          </a:xfrm>
        </p:spPr>
        <p:txBody>
          <a:bodyPr/>
          <a:lstStyle/>
          <a:p>
            <a:r>
              <a:rPr lang="en-GB" dirty="0"/>
              <a:t>Advanced Technology</a:t>
            </a:r>
          </a:p>
          <a:p>
            <a:r>
              <a:rPr lang="en-GB" dirty="0"/>
              <a:t>Higher Education</a:t>
            </a:r>
          </a:p>
          <a:p>
            <a:r>
              <a:rPr lang="en-GB" dirty="0"/>
              <a:t>Network Alliance</a:t>
            </a:r>
            <a:endParaRPr lang="en-LT" dirty="0"/>
          </a:p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10408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tačiakampis 88">
            <a:extLst>
              <a:ext uri="{FF2B5EF4-FFF2-40B4-BE49-F238E27FC236}">
                <a16:creationId xmlns:a16="http://schemas.microsoft.com/office/drawing/2014/main" id="{CB2B5F59-F25B-7662-A336-27DCE550542F}"/>
              </a:ext>
            </a:extLst>
          </p:cNvPr>
          <p:cNvSpPr/>
          <p:nvPr/>
        </p:nvSpPr>
        <p:spPr>
          <a:xfrm>
            <a:off x="6070775" y="0"/>
            <a:ext cx="6121225" cy="6858000"/>
          </a:xfrm>
          <a:prstGeom prst="rect">
            <a:avLst/>
          </a:prstGeom>
          <a:solidFill>
            <a:srgbClr val="BAB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 err="1">
              <a:solidFill>
                <a:srgbClr val="008C8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D9575-FA4A-242C-685C-8DEEDFB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0" name="Paveikslėlis 89">
            <a:extLst>
              <a:ext uri="{FF2B5EF4-FFF2-40B4-BE49-F238E27FC236}">
                <a16:creationId xmlns:a16="http://schemas.microsoft.com/office/drawing/2014/main" id="{99607B04-F2B8-EC7B-EB2C-29865E6FD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3906" y="546840"/>
            <a:ext cx="591363" cy="57917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50C9262-9AD1-D78D-5629-318E7BB1F2E5}"/>
              </a:ext>
            </a:extLst>
          </p:cNvPr>
          <p:cNvSpPr txBox="1">
            <a:spLocks/>
          </p:cNvSpPr>
          <p:nvPr/>
        </p:nvSpPr>
        <p:spPr>
          <a:xfrm>
            <a:off x="709613" y="2243262"/>
            <a:ext cx="5067300" cy="4114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1" i="0" kern="1200" cap="all" baseline="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3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1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9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7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LT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97A6C-7DC4-D1EF-59F4-399328AE1889}"/>
              </a:ext>
            </a:extLst>
          </p:cNvPr>
          <p:cNvSpPr txBox="1"/>
          <p:nvPr/>
        </p:nvSpPr>
        <p:spPr>
          <a:xfrm>
            <a:off x="679833" y="513185"/>
            <a:ext cx="5386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ATHENA?</a:t>
            </a:r>
            <a:endParaRPr lang="lt-LT" sz="3200" b="1" i="0" dirty="0">
              <a:solidFill>
                <a:srgbClr val="333C7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aveikslėlis 10" descr="Paveikslėlis, kuriame yra asmuo, apranga, violetinis, Kobaltinė mėlyna spalva&#10;&#10;Automatiškai sugeneruotas aprašymas">
            <a:extLst>
              <a:ext uri="{FF2B5EF4-FFF2-40B4-BE49-F238E27FC236}">
                <a16:creationId xmlns:a16="http://schemas.microsoft.com/office/drawing/2014/main" id="{D130A5BE-E235-2690-C625-8EBD7533A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7" b="14723"/>
          <a:stretch/>
        </p:blipFill>
        <p:spPr>
          <a:xfrm>
            <a:off x="6096000" y="-39189"/>
            <a:ext cx="6121225" cy="6897189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D1AE537-5AF3-3DA4-A2B6-F6222748A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F868B0-7836-E02A-D6F3-AA1A9B1EE758}"/>
              </a:ext>
            </a:extLst>
          </p:cNvPr>
          <p:cNvSpPr txBox="1"/>
          <p:nvPr/>
        </p:nvSpPr>
        <p:spPr>
          <a:xfrm>
            <a:off x="679833" y="1841250"/>
            <a:ext cx="461062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31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educational hallmarks include students’ employability, the integration of education &amp; research, equity &amp; inclusion, democratic values, smooth transition from education to work, entrepreneurial mindset</a:t>
            </a:r>
          </a:p>
          <a:p>
            <a:endParaRPr lang="lt-LT" sz="2800" b="0" dirty="0">
              <a:solidFill>
                <a:srgbClr val="313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4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86D9B-7773-24E5-0746-00DE4DB0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7DB0432-ABAF-EBD7-2D08-E55EDE5BC7E3}"/>
              </a:ext>
            </a:extLst>
          </p:cNvPr>
          <p:cNvSpPr>
            <a:spLocks noGrp="1"/>
          </p:cNvSpPr>
          <p:nvPr/>
        </p:nvSpPr>
        <p:spPr>
          <a:xfrm>
            <a:off x="1920800" y="1806652"/>
            <a:ext cx="8350400" cy="3244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200" b="1" i="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200" b="1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ATHENA OPPORTUNITIES</a:t>
            </a:r>
            <a:endParaRPr lang="en-US" sz="7200" dirty="0">
              <a:solidFill>
                <a:srgbClr val="333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196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5A67B-A35A-09CC-E14A-15D7052B5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20705" y="1743124"/>
            <a:ext cx="3900677" cy="3813625"/>
          </a:xfrm>
        </p:spPr>
        <p:txBody>
          <a:bodyPr/>
          <a:lstStyle/>
          <a:p>
            <a:pPr lvl="0"/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Studying </a:t>
            </a: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in</a:t>
            </a:r>
            <a:r>
              <a:rPr lang="en-US" sz="1800" b="0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international environment</a:t>
            </a:r>
            <a:r>
              <a:rPr lang="lt-LT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 </a:t>
            </a:r>
            <a:endParaRPr lang="en-GB" sz="1800" b="1" i="0" u="none" strike="noStrike" dirty="0">
              <a:solidFill>
                <a:srgbClr val="6583BF"/>
              </a:solidFill>
              <a:effectLst/>
              <a:cs typeface="Arial" panose="020B0604020202020204" pitchFamily="34" charset="0"/>
            </a:endParaRPr>
          </a:p>
          <a:p>
            <a:pPr lvl="0"/>
            <a:endParaRPr lang="en-GB" sz="1800" b="1" dirty="0">
              <a:solidFill>
                <a:srgbClr val="6583BF"/>
              </a:solidFill>
              <a:cs typeface="Arial" panose="020B0604020202020204" pitchFamily="34" charset="0"/>
            </a:endParaRPr>
          </a:p>
          <a:p>
            <a:pPr lvl="0"/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Physical, virtual &amp; blended </a:t>
            </a: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mobility</a:t>
            </a:r>
            <a:endParaRPr lang="en-GB" sz="1800" b="1" i="0" u="none" strike="noStrike" dirty="0">
              <a:solidFill>
                <a:srgbClr val="6583BF"/>
              </a:solidFill>
              <a:effectLst/>
              <a:cs typeface="Arial" panose="020B0604020202020204" pitchFamily="34" charset="0"/>
            </a:endParaRPr>
          </a:p>
          <a:p>
            <a:pPr lvl="0"/>
            <a:endParaRPr lang="en-GB" sz="1800" b="1" dirty="0">
              <a:solidFill>
                <a:srgbClr val="6583BF"/>
              </a:solidFill>
              <a:cs typeface="Arial" panose="020B0604020202020204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Individual, flexible &amp; international learning path:</a:t>
            </a:r>
            <a:r>
              <a:rPr lang="en-US" sz="1800" b="0" i="0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lt-LT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</a:t>
            </a: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THENA Competence Clusters</a:t>
            </a:r>
            <a:r>
              <a:rPr lang="en-US" sz="1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BIP</a:t>
            </a:r>
            <a:r>
              <a:rPr lang="lt-LT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s</a:t>
            </a:r>
            <a:r>
              <a:rPr lang="en-US" sz="1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marL="285750" indent="-285750"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COILs</a:t>
            </a:r>
          </a:p>
          <a:p>
            <a:pPr algn="l" rtl="0" fontAlgn="base">
              <a:lnSpc>
                <a:spcPct val="100000"/>
              </a:lnSpc>
            </a:pPr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GB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Integrated Moodle platform &amp; </a:t>
            </a: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ATHENA </a:t>
            </a:r>
            <a:r>
              <a:rPr lang="en-US" sz="1800" b="0" i="0" u="none" strike="noStrike" dirty="0" err="1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OpenCourseWare</a:t>
            </a:r>
            <a:r>
              <a:rPr lang="en-US" sz="1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>
              <a:lnSpc>
                <a:spcPct val="100000"/>
              </a:lnSpc>
            </a:pP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ATHENA </a:t>
            </a: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network of hybrid classes</a:t>
            </a:r>
            <a:r>
              <a:rPr lang="en-US" sz="1800" b="0" i="0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​</a:t>
            </a:r>
            <a:endParaRPr lang="en-GB" sz="1800" dirty="0"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12DF2-3108-924E-54DC-96A77877FD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90024" y="1748609"/>
            <a:ext cx="863600" cy="3813175"/>
          </a:xfrm>
        </p:spPr>
        <p:txBody>
          <a:bodyPr/>
          <a:lstStyle/>
          <a:p>
            <a:r>
              <a:rPr lang="en-LT" dirty="0"/>
              <a:t>01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02</a:t>
            </a:r>
            <a:endParaRPr lang="en-LT" dirty="0"/>
          </a:p>
          <a:p>
            <a:endParaRPr lang="en-LT" dirty="0"/>
          </a:p>
          <a:p>
            <a:r>
              <a:rPr lang="en-LT" dirty="0"/>
              <a:t>03</a:t>
            </a:r>
            <a:endParaRPr lang="en-GB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04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0FE8A-617B-EE92-C17F-2D02663196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24532" y="1716564"/>
            <a:ext cx="892175" cy="3672619"/>
          </a:xfrm>
        </p:spPr>
        <p:txBody>
          <a:bodyPr/>
          <a:lstStyle/>
          <a:p>
            <a:r>
              <a:rPr lang="en-LT" dirty="0"/>
              <a:t>04</a:t>
            </a:r>
          </a:p>
          <a:p>
            <a:endParaRPr lang="en-LT" dirty="0"/>
          </a:p>
          <a:p>
            <a:endParaRPr lang="en-GB" dirty="0"/>
          </a:p>
          <a:p>
            <a:endParaRPr lang="en-LT" dirty="0"/>
          </a:p>
          <a:p>
            <a:r>
              <a:rPr lang="en-LT" dirty="0"/>
              <a:t>05</a:t>
            </a:r>
          </a:p>
          <a:p>
            <a:endParaRPr lang="en-LT" dirty="0"/>
          </a:p>
          <a:p>
            <a:endParaRPr lang="en-LT" dirty="0"/>
          </a:p>
          <a:p>
            <a:r>
              <a:rPr lang="en-LT" dirty="0"/>
              <a:t>06</a:t>
            </a:r>
            <a:endParaRPr lang="en-GB" dirty="0"/>
          </a:p>
          <a:p>
            <a:endParaRPr lang="en-GB" sz="800" dirty="0"/>
          </a:p>
          <a:p>
            <a:endParaRPr lang="en-GB" sz="900" dirty="0"/>
          </a:p>
          <a:p>
            <a:r>
              <a:rPr lang="en-GB" dirty="0"/>
              <a:t>07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08</a:t>
            </a:r>
            <a:endParaRPr lang="en-L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6B332-CE8C-D8AD-B9A1-1D5E645834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26703" y="1651248"/>
            <a:ext cx="4460912" cy="3619500"/>
          </a:xfrm>
        </p:spPr>
        <p:txBody>
          <a:bodyPr>
            <a:noAutofit/>
          </a:bodyPr>
          <a:lstStyle/>
          <a:p>
            <a:pPr algn="l" rtl="0" fontAlgn="base"/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Development of </a:t>
            </a: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soft &amp; foreign language skills</a:t>
            </a:r>
            <a:r>
              <a:rPr lang="en-US" sz="1800" b="0" i="0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Early-stage researcher’s path</a:t>
            </a:r>
          </a:p>
          <a:p>
            <a:pPr algn="l" rtl="0" fontAlgn="base"/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en-US" sz="1800" b="0" i="0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​</a:t>
            </a:r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ATHENA ESN </a:t>
            </a:r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student board</a:t>
            </a:r>
            <a:r>
              <a:rPr lang="en-US" sz="1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Annual ATHENATHON – community on the move</a:t>
            </a:r>
            <a:r>
              <a:rPr lang="en-US" sz="1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Annual online </a:t>
            </a:r>
            <a:r>
              <a:rPr lang="en-US" sz="1800" b="1" i="0" u="none" strike="noStrike" dirty="0">
                <a:solidFill>
                  <a:srgbClr val="6583BF"/>
                </a:solidFill>
                <a:effectLst/>
                <a:cs typeface="Arial" panose="020B0604020202020204" pitchFamily="34" charset="0"/>
              </a:rPr>
              <a:t>ATHENA Career Day</a:t>
            </a:r>
            <a:endParaRPr lang="en-GB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379387" y="500987"/>
            <a:ext cx="7197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ATHENA FOR STUDENTS (I)</a:t>
            </a:r>
            <a:endParaRPr lang="lt-LT" sz="3200" b="1" i="0" dirty="0">
              <a:solidFill>
                <a:srgbClr val="333C7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39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čiakampis 10">
            <a:extLst>
              <a:ext uri="{FF2B5EF4-FFF2-40B4-BE49-F238E27FC236}">
                <a16:creationId xmlns:a16="http://schemas.microsoft.com/office/drawing/2014/main" id="{03BD1AC4-EED2-710B-C291-E13D08631BD7}"/>
              </a:ext>
            </a:extLst>
          </p:cNvPr>
          <p:cNvSpPr/>
          <p:nvPr/>
        </p:nvSpPr>
        <p:spPr>
          <a:xfrm>
            <a:off x="6070776" y="0"/>
            <a:ext cx="6121224" cy="6858000"/>
          </a:xfrm>
          <a:prstGeom prst="rect">
            <a:avLst/>
          </a:prstGeom>
          <a:solidFill>
            <a:srgbClr val="EBD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313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5A67B-A35A-09CC-E14A-15D7052B5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28967" y="1950090"/>
            <a:ext cx="4441805" cy="3813625"/>
          </a:xfrm>
        </p:spPr>
        <p:txBody>
          <a:bodyPr/>
          <a:lstStyle/>
          <a:p>
            <a:pPr algn="l" rtl="0" fontAlgn="base"/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9 Education Clusters </a:t>
            </a:r>
            <a:r>
              <a:rPr lang="en-US" sz="1800" b="0" i="0" dirty="0"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b="0" i="0" dirty="0"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15+ </a:t>
            </a:r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Blended Intensive Programmes (</a:t>
            </a:r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BIP)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&amp; annual </a:t>
            </a:r>
            <a:r>
              <a:rPr lang="en-GB" sz="1800" b="0" i="0" u="none" strike="noStrike" dirty="0" err="1">
                <a:effectLst/>
                <a:cs typeface="Arial" panose="020B0604020202020204" pitchFamily="34" charset="0"/>
              </a:rPr>
              <a:t>BlendEd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effectLst/>
                <a:cs typeface="Arial" panose="020B0604020202020204" pitchFamily="34" charset="0"/>
              </a:rPr>
              <a:t>programme</a:t>
            </a:r>
            <a:r>
              <a:rPr lang="en-GB" sz="1800" b="0" i="0" dirty="0"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800" b="0" i="0" dirty="0"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4 Intensive Challenge-based Courses</a:t>
            </a:r>
          </a:p>
          <a:p>
            <a:pPr algn="l" rtl="0" fontAlgn="base"/>
            <a:r>
              <a:rPr lang="en-US" sz="1800" b="0" i="0" dirty="0"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J</a:t>
            </a:r>
            <a:r>
              <a:rPr lang="en-GB" sz="1800" b="0" i="0" u="none" strike="noStrike" dirty="0" err="1">
                <a:effectLst/>
                <a:cs typeface="Arial" panose="020B0604020202020204" pitchFamily="34" charset="0"/>
              </a:rPr>
              <a:t>oint</a:t>
            </a:r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 MSc in Embedded Intelligence </a:t>
            </a:r>
          </a:p>
          <a:p>
            <a:pPr algn="l" rtl="0" fontAlgn="base"/>
            <a:r>
              <a:rPr lang="en-GB" sz="1800" b="0" i="0" u="none" strike="noStrike" dirty="0" err="1">
                <a:effectLst/>
                <a:cs typeface="Arial" panose="020B0604020202020204" pitchFamily="34" charset="0"/>
              </a:rPr>
              <a:t>Nanosystems</a:t>
            </a:r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 Engineering – from Nanoscale Technologies to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</a:t>
            </a:r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Ubiquitous Smart Sensors </a:t>
            </a:r>
            <a:r>
              <a:rPr lang="lt-LT" sz="1800" b="0" i="0" dirty="0">
                <a:effectLst/>
                <a:cs typeface="Arial" panose="020B0604020202020204" pitchFamily="34" charset="0"/>
              </a:rPr>
              <a:t>​</a:t>
            </a:r>
            <a:endParaRPr lang="en-GB" sz="1800" b="0" i="0" dirty="0">
              <a:effectLst/>
              <a:cs typeface="Arial" panose="020B0604020202020204" pitchFamily="34" charset="0"/>
            </a:endParaRPr>
          </a:p>
          <a:p>
            <a:pPr algn="l" rtl="0" fontAlgn="base"/>
            <a:endParaRPr lang="lt-LT" sz="1800" b="0" i="0" dirty="0"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New </a:t>
            </a:r>
            <a:r>
              <a:rPr lang="en-GB" sz="1800" i="0" u="none" strike="noStrike" dirty="0">
                <a:effectLst/>
                <a:cs typeface="Arial" panose="020B0604020202020204" pitchFamily="34" charset="0"/>
              </a:rPr>
              <a:t>Erasmus+ KA2 funded </a:t>
            </a:r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projects</a:t>
            </a:r>
            <a:r>
              <a:rPr lang="en-US" sz="1800" b="0" i="0" dirty="0"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GB" sz="1800" b="0" i="0" u="none" strike="noStrike" dirty="0"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0" i="0" u="none" strike="noStrike" dirty="0">
                <a:effectLst/>
                <a:cs typeface="Arial" panose="020B0604020202020204" pitchFamily="34" charset="0"/>
              </a:rPr>
              <a:t>50+ ATHENA Talks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– </a:t>
            </a:r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access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to </a:t>
            </a:r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experts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&amp; </a:t>
            </a:r>
            <a:r>
              <a:rPr lang="en-US" sz="1800" b="0" i="0" u="none" strike="noStrike" dirty="0">
                <a:effectLst/>
                <a:cs typeface="Arial" panose="020B0604020202020204" pitchFamily="34" charset="0"/>
              </a:rPr>
              <a:t>expertise</a:t>
            </a:r>
            <a:r>
              <a:rPr lang="lt-LT" sz="1800" b="0" i="0" u="none" strike="noStrike" dirty="0">
                <a:effectLst/>
                <a:cs typeface="Arial" panose="020B0604020202020204" pitchFamily="34" charset="0"/>
              </a:rPr>
              <a:t> </a:t>
            </a:r>
            <a:endParaRPr lang="en-GB" sz="1800" b="0" i="0" dirty="0">
              <a:effectLst/>
              <a:cs typeface="Arial" panose="020B0604020202020204" pitchFamily="34" charset="0"/>
            </a:endParaRPr>
          </a:p>
        </p:txBody>
      </p:sp>
      <p:pic>
        <p:nvPicPr>
          <p:cNvPr id="4" name="Paveikslėlis 3" descr="Paveikslėlis, kuriame yra Spalvingumas, šviestuvas, menas, gėlė&#10;&#10;Automatiškai sugeneruotas aprašymas">
            <a:extLst>
              <a:ext uri="{FF2B5EF4-FFF2-40B4-BE49-F238E27FC236}">
                <a16:creationId xmlns:a16="http://schemas.microsoft.com/office/drawing/2014/main" id="{DBB0371E-BCCA-B0B1-1094-34CA1B682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9" r="10693"/>
          <a:stretch/>
        </p:blipFill>
        <p:spPr>
          <a:xfrm>
            <a:off x="6070772" y="0"/>
            <a:ext cx="6121228" cy="6858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12DF2-3108-924E-54DC-96A77877FD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1268" y="1950540"/>
            <a:ext cx="863600" cy="3813175"/>
          </a:xfrm>
        </p:spPr>
        <p:txBody>
          <a:bodyPr/>
          <a:lstStyle/>
          <a:p>
            <a:r>
              <a:rPr lang="en-LT" dirty="0">
                <a:cs typeface="Arial" panose="020B0604020202020204" pitchFamily="34" charset="0"/>
              </a:rPr>
              <a:t>0</a:t>
            </a:r>
            <a:r>
              <a:rPr lang="en-GB" dirty="0">
                <a:cs typeface="Arial" panose="020B0604020202020204" pitchFamily="34" charset="0"/>
              </a:rPr>
              <a:t>9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10</a:t>
            </a:r>
            <a:endParaRPr lang="en-LT" dirty="0">
              <a:cs typeface="Arial" panose="020B0604020202020204" pitchFamily="34" charset="0"/>
            </a:endParaRPr>
          </a:p>
          <a:p>
            <a:endParaRPr lang="en-LT" dirty="0">
              <a:cs typeface="Arial" panose="020B0604020202020204" pitchFamily="34" charset="0"/>
            </a:endParaRPr>
          </a:p>
          <a:p>
            <a:endParaRPr lang="en-LT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11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12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13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14</a:t>
            </a:r>
            <a:endParaRPr lang="en-LT" dirty="0"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>
                <a:cs typeface="Arial" panose="020B0604020202020204" pitchFamily="34" charset="0"/>
              </a:rPr>
              <a:pPr/>
              <a:t>13</a:t>
            </a:fld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155735-00F0-56D6-1F42-C5B9F0DD6F20}"/>
              </a:ext>
            </a:extLst>
          </p:cNvPr>
          <p:cNvSpPr txBox="1"/>
          <p:nvPr/>
        </p:nvSpPr>
        <p:spPr>
          <a:xfrm>
            <a:off x="379386" y="500987"/>
            <a:ext cx="74646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ATHENA FOR STUDENTS </a:t>
            </a:r>
            <a:r>
              <a:rPr lang="en-GB" sz="3000" b="1" i="0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(II)</a:t>
            </a:r>
            <a:endParaRPr lang="lt-LT" sz="3000" b="1" i="0" dirty="0">
              <a:solidFill>
                <a:srgbClr val="333C7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397EBD-1E87-B828-3C90-7670C387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98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Spalvingumas, audinys, Alyva, mėlynas&#10;&#10;Automatiškai sugeneruotas aprašymas">
            <a:extLst>
              <a:ext uri="{FF2B5EF4-FFF2-40B4-BE49-F238E27FC236}">
                <a16:creationId xmlns:a16="http://schemas.microsoft.com/office/drawing/2014/main" id="{10D521F6-8012-EB51-84BC-3B8B0AAF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176" y="-1"/>
            <a:ext cx="6103824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9336" y="6467693"/>
            <a:ext cx="866050" cy="140556"/>
          </a:xfrm>
        </p:spPr>
        <p:txBody>
          <a:bodyPr/>
          <a:lstStyle/>
          <a:p>
            <a:fld id="{62C39539-59EB-4114-ACCF-EA6F5137C06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488244" y="386793"/>
            <a:ext cx="56077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0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ATHENA FOR RESEARCHERS, TEACHERS &amp; ADMINISTRATORS</a:t>
            </a:r>
            <a:endParaRPr lang="lt-LT" sz="3000" b="1" i="0" dirty="0">
              <a:solidFill>
                <a:srgbClr val="313C7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A0193F0-2D91-FABA-8831-87BAEA4E0FA6}"/>
              </a:ext>
            </a:extLst>
          </p:cNvPr>
          <p:cNvSpPr txBox="1">
            <a:spLocks/>
          </p:cNvSpPr>
          <p:nvPr/>
        </p:nvSpPr>
        <p:spPr>
          <a:xfrm>
            <a:off x="488244" y="2186325"/>
            <a:ext cx="1014599" cy="38917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400" b="1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3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1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9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7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LT" dirty="0">
                <a:cs typeface="Arial" panose="020B0604020202020204" pitchFamily="34" charset="0"/>
              </a:rPr>
              <a:t>0</a:t>
            </a:r>
            <a:r>
              <a:rPr lang="en-GB" dirty="0">
                <a:cs typeface="Arial" panose="020B0604020202020204" pitchFamily="34" charset="0"/>
              </a:rPr>
              <a:t>1</a:t>
            </a:r>
          </a:p>
          <a:p>
            <a:pPr>
              <a:lnSpc>
                <a:spcPct val="100000"/>
              </a:lnSpc>
            </a:pP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cs typeface="Arial" panose="020B0604020202020204" pitchFamily="34" charset="0"/>
              </a:rPr>
              <a:t>02</a:t>
            </a:r>
            <a:endParaRPr lang="en-LT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sz="20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LT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cs typeface="Arial" panose="020B0604020202020204" pitchFamily="34" charset="0"/>
              </a:rPr>
              <a:t>03</a:t>
            </a:r>
          </a:p>
          <a:p>
            <a:pPr>
              <a:lnSpc>
                <a:spcPct val="100000"/>
              </a:lnSpc>
            </a:pPr>
            <a:endParaRPr lang="en-GB" sz="9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cs typeface="Arial" panose="020B0604020202020204" pitchFamily="34" charset="0"/>
              </a:rPr>
              <a:t>04</a:t>
            </a:r>
          </a:p>
          <a:p>
            <a:pPr>
              <a:lnSpc>
                <a:spcPct val="100000"/>
              </a:lnSpc>
            </a:pPr>
            <a:endParaRPr lang="en-GB" sz="2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cs typeface="Arial" panose="020B0604020202020204" pitchFamily="34" charset="0"/>
              </a:rPr>
              <a:t>05</a:t>
            </a:r>
          </a:p>
          <a:p>
            <a:pPr>
              <a:lnSpc>
                <a:spcPct val="100000"/>
              </a:lnSpc>
            </a:pPr>
            <a:endParaRPr lang="en-GB" sz="800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GB" dirty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dirty="0">
                <a:cs typeface="Arial" panose="020B0604020202020204" pitchFamily="34" charset="0"/>
              </a:rPr>
              <a:t>06</a:t>
            </a:r>
            <a:endParaRPr lang="en-LT" dirty="0"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1C47AB-F626-5659-6A15-23B493BB8EE5}"/>
              </a:ext>
            </a:extLst>
          </p:cNvPr>
          <p:cNvSpPr txBox="1"/>
          <p:nvPr/>
        </p:nvSpPr>
        <p:spPr>
          <a:xfrm>
            <a:off x="1233144" y="2098515"/>
            <a:ext cx="4862856" cy="376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ATHENA</a:t>
            </a:r>
            <a:r>
              <a:rPr lang="lt-LT" sz="18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Shared Resources Directory</a:t>
            </a:r>
            <a:r>
              <a:rPr lang="en-US" sz="1800" b="0" i="0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rtl="0" fontAlgn="base"/>
            <a:endParaRPr lang="en-US" sz="1050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ATHENA research book</a:t>
            </a:r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– </a:t>
            </a:r>
            <a:r>
              <a:rPr lang="en-GB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Research</a:t>
            </a:r>
          </a:p>
          <a:p>
            <a:pPr rtl="0" fontAlgn="base"/>
            <a:r>
              <a:rPr lang="en-GB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publications</a:t>
            </a:r>
            <a:r>
              <a:rPr lang="en-US" sz="1800" b="0" i="0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rtl="0" fontAlgn="base"/>
            <a:endParaRPr lang="en-US" sz="1200" b="0" i="0" dirty="0">
              <a:solidFill>
                <a:srgbClr val="313C79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raining</a:t>
            </a:r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academy</a:t>
            </a:r>
            <a:r>
              <a:rPr lang="en-US" sz="1800" b="0" i="0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rtl="0" fontAlgn="base"/>
            <a:endParaRPr lang="en-US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ATHENA</a:t>
            </a:r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lt-LT" sz="1800" b="1" i="0" u="none" strike="noStrike" dirty="0" err="1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Talks</a:t>
            </a:r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sharing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endParaRPr lang="en-GB" sz="1800" b="0" i="0" u="none" strike="noStrike" dirty="0">
              <a:solidFill>
                <a:srgbClr val="313C79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trends</a:t>
            </a:r>
            <a:endParaRPr lang="en-GB" sz="18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endParaRPr lang="lt-LT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lt-LT" sz="1800" b="1" i="0" u="none" strike="noStrike" dirty="0" err="1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BIPs</a:t>
            </a:r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1" i="0" u="none" strike="noStrike" dirty="0" err="1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1" i="0" u="none" strike="noStrike" dirty="0" err="1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staff</a:t>
            </a:r>
            <a:r>
              <a:rPr lang="lt-LT" sz="1800" b="0" i="0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1800" b="0" i="0" dirty="0">
              <a:solidFill>
                <a:srgbClr val="84B4B3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endParaRPr lang="lt-LT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Tra</a:t>
            </a:r>
            <a:r>
              <a:rPr lang="en-GB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nsf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er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services</a:t>
            </a:r>
            <a:r>
              <a:rPr lang="lt-LT" sz="1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 &amp; links</a:t>
            </a:r>
            <a:r>
              <a:rPr lang="en-GB" dirty="0">
                <a:solidFill>
                  <a:srgbClr val="313C79"/>
                </a:solidFill>
                <a:latin typeface="Arial" panose="020B0604020202020204" pitchFamily="34" charset="0"/>
              </a:rPr>
              <a:t> </a:t>
            </a:r>
            <a:r>
              <a:rPr lang="lt-LT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to</a:t>
            </a:r>
            <a:endParaRPr lang="en-GB" sz="1800" b="1" i="0" u="none" strike="noStrike" dirty="0">
              <a:solidFill>
                <a:srgbClr val="84B4B3"/>
              </a:solidFill>
              <a:effectLst/>
              <a:latin typeface="Arial" panose="020B0604020202020204" pitchFamily="34" charset="0"/>
            </a:endParaRPr>
          </a:p>
          <a:p>
            <a:pPr rtl="0" fontAlgn="base"/>
            <a:r>
              <a:rPr lang="en-US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industry partners</a:t>
            </a:r>
            <a:endParaRPr lang="en-US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ECB6F88-B236-6785-EAF1-A1D411455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6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veikslėlis 23" descr="Paveikslėlis, kuriame yra menas, šliuožykla&#10;&#10;Automatiškai sugeneruotas aprašymas">
            <a:extLst>
              <a:ext uri="{FF2B5EF4-FFF2-40B4-BE49-F238E27FC236}">
                <a16:creationId xmlns:a16="http://schemas.microsoft.com/office/drawing/2014/main" id="{3B5BE128-28FF-898F-01CC-D1D40B1C1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80" y="-43544"/>
            <a:ext cx="6292700" cy="690154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5A67B-A35A-09CC-E14A-15D7052B5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55" y="1839733"/>
            <a:ext cx="5479225" cy="3813625"/>
          </a:xfrm>
        </p:spPr>
        <p:txBody>
          <a:bodyPr/>
          <a:lstStyle/>
          <a:p>
            <a:pPr rtl="0" fontAlgn="base">
              <a:lnSpc>
                <a:spcPct val="100000"/>
              </a:lnSpc>
            </a:pP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r>
              <a:rPr lang="en-US" sz="1400" b="1" i="0" dirty="0">
                <a:effectLst/>
                <a:latin typeface="Arial" panose="020B0604020202020204" pitchFamily="34" charset="0"/>
              </a:rPr>
              <a:t>01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Industry Interface Committee</a:t>
            </a:r>
          </a:p>
          <a:p>
            <a:pPr rtl="0" fontAlgn="base">
              <a:lnSpc>
                <a:spcPct val="100000"/>
              </a:lnSpc>
            </a:pPr>
            <a:r>
              <a:rPr lang="en-GB" sz="18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02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Liaison Offices​</a:t>
            </a:r>
          </a:p>
          <a:p>
            <a:pPr rtl="0" fontAlgn="base">
              <a:lnSpc>
                <a:spcPct val="100000"/>
              </a:lnSpc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03</a:t>
            </a:r>
            <a:r>
              <a:rPr lang="en-GB" sz="1800" b="1" dirty="0"/>
              <a:t>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Round Tables with Industry​</a:t>
            </a:r>
          </a:p>
          <a:p>
            <a:pPr rtl="0" fontAlgn="base">
              <a:lnSpc>
                <a:spcPct val="100000"/>
              </a:lnSpc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04</a:t>
            </a:r>
            <a:r>
              <a:rPr lang="en-GB" sz="1800" b="1" dirty="0"/>
              <a:t>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Networking Events​</a:t>
            </a:r>
          </a:p>
          <a:p>
            <a:pPr rtl="0" fontAlgn="base">
              <a:lnSpc>
                <a:spcPct val="100000"/>
              </a:lnSpc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dirty="0"/>
              <a:t>0</a:t>
            </a:r>
            <a:r>
              <a:rPr lang="en-GB" sz="1400" b="1" i="0" dirty="0">
                <a:effectLst/>
                <a:latin typeface="Arial" panose="020B0604020202020204" pitchFamily="34" charset="0"/>
              </a:rPr>
              <a:t>5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PRAXIS Platform​</a:t>
            </a:r>
          </a:p>
          <a:p>
            <a:pPr rtl="0" fontAlgn="base">
              <a:lnSpc>
                <a:spcPct val="100000"/>
              </a:lnSpc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06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Technology Forum​</a:t>
            </a:r>
          </a:p>
          <a:p>
            <a:pPr rtl="0" fontAlgn="base">
              <a:lnSpc>
                <a:spcPct val="100000"/>
              </a:lnSpc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07</a:t>
            </a:r>
            <a:r>
              <a:rPr lang="en-GB" sz="1800" b="1" dirty="0"/>
              <a:t>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FabLab Network</a:t>
            </a:r>
            <a:endParaRPr lang="en-GB" sz="18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9336" y="6467693"/>
            <a:ext cx="866050" cy="140556"/>
          </a:xfrm>
        </p:spPr>
        <p:txBody>
          <a:bodyPr/>
          <a:lstStyle/>
          <a:p>
            <a:fld id="{62C39539-59EB-4114-ACCF-EA6F5137C06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398224" y="724250"/>
            <a:ext cx="5607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ATHENA FOR INDUSTRY</a:t>
            </a:r>
            <a:endParaRPr lang="lt-LT" sz="3200" b="1" i="0" dirty="0">
              <a:solidFill>
                <a:srgbClr val="313C7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08A96184-03D9-0B62-3759-21229D295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1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tačiakampis 12">
            <a:extLst>
              <a:ext uri="{FF2B5EF4-FFF2-40B4-BE49-F238E27FC236}">
                <a16:creationId xmlns:a16="http://schemas.microsoft.com/office/drawing/2014/main" id="{EF15D366-C8C1-41DE-9DD5-DD32D4EC068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DBE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 err="1">
              <a:solidFill>
                <a:srgbClr val="008C8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9336" y="6467693"/>
            <a:ext cx="866050" cy="140556"/>
          </a:xfrm>
        </p:spPr>
        <p:txBody>
          <a:bodyPr/>
          <a:lstStyle/>
          <a:p>
            <a:fld id="{62C39539-59EB-4114-ACCF-EA6F5137C06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aveikslėlis 2" descr="Paveikslėlis, kuriame yra augalas, gėlė&#10;&#10;Automatiškai sugeneruotas aprašymas">
            <a:extLst>
              <a:ext uri="{FF2B5EF4-FFF2-40B4-BE49-F238E27FC236}">
                <a16:creationId xmlns:a16="http://schemas.microsoft.com/office/drawing/2014/main" id="{238F9721-7173-DF47-ACBC-36DAFF011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9" r="2131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398224" y="724250"/>
            <a:ext cx="56077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ATHENA FOR COMMUNITY</a:t>
            </a:r>
            <a:endParaRPr lang="lt-LT" sz="3200" b="1" i="0" dirty="0">
              <a:solidFill>
                <a:srgbClr val="313C7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49FD8F-38D9-A53B-55BA-B5ABAAF96C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55" y="1839733"/>
            <a:ext cx="5479225" cy="3813625"/>
          </a:xfrm>
        </p:spPr>
        <p:txBody>
          <a:bodyPr/>
          <a:lstStyle/>
          <a:p>
            <a:pPr rtl="0" fontAlgn="base">
              <a:lnSpc>
                <a:spcPct val="100000"/>
              </a:lnSpc>
            </a:pPr>
            <a:r>
              <a:rPr lang="en-US" sz="1400" b="0" i="0" dirty="0">
                <a:effectLst/>
                <a:latin typeface="Arial" panose="020B0604020202020204" pitchFamily="34" charset="0"/>
              </a:rPr>
              <a:t>​</a:t>
            </a:r>
            <a:r>
              <a:rPr lang="en-US" sz="1400" b="1" i="0" dirty="0">
                <a:effectLst/>
                <a:latin typeface="Arial" panose="020B0604020202020204" pitchFamily="34" charset="0"/>
              </a:rPr>
              <a:t>01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Online language cafe</a:t>
            </a:r>
          </a:p>
          <a:p>
            <a:pPr rtl="0" fontAlgn="base">
              <a:lnSpc>
                <a:spcPct val="100000"/>
              </a:lnSpc>
            </a:pPr>
            <a:r>
              <a:rPr lang="en-GB" sz="18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02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ESN Network</a:t>
            </a:r>
          </a:p>
          <a:p>
            <a:pPr rtl="0" fontAlgn="base">
              <a:lnSpc>
                <a:spcPct val="100000"/>
              </a:lnSpc>
            </a:pPr>
            <a:endParaRPr lang="en-GB" sz="1800" dirty="0"/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03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Student Card</a:t>
            </a:r>
          </a:p>
          <a:p>
            <a:pPr marL="342900" indent="-342900" rtl="0" fontAlgn="base">
              <a:lnSpc>
                <a:spcPct val="100000"/>
              </a:lnSpc>
              <a:buAutoNum type="arabicPlain" startAt="3"/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dirty="0"/>
              <a:t>04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Student Buddy System</a:t>
            </a:r>
          </a:p>
          <a:p>
            <a:pPr marL="342900" indent="-342900" rtl="0" fontAlgn="base">
              <a:lnSpc>
                <a:spcPct val="100000"/>
              </a:lnSpc>
              <a:buAutoNum type="arabicPlain" startAt="4"/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05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ESN Congress</a:t>
            </a:r>
          </a:p>
          <a:p>
            <a:pPr marL="342900" indent="-342900" rtl="0" fontAlgn="base">
              <a:lnSpc>
                <a:spcPct val="100000"/>
              </a:lnSpc>
              <a:buAutoNum type="arabicPlain" startAt="5"/>
            </a:pPr>
            <a:endParaRPr lang="en-GB" sz="1800" b="0" i="0" dirty="0"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</a:pPr>
            <a:r>
              <a:rPr lang="en-GB" sz="1400" b="1" i="0" dirty="0">
                <a:effectLst/>
                <a:latin typeface="Arial" panose="020B0604020202020204" pitchFamily="34" charset="0"/>
              </a:rPr>
              <a:t>06	</a:t>
            </a:r>
            <a:r>
              <a:rPr lang="en-GB" sz="1800" b="0" i="0" dirty="0">
                <a:effectLst/>
                <a:latin typeface="Arial" panose="020B0604020202020204" pitchFamily="34" charset="0"/>
              </a:rPr>
              <a:t>The ATHENA ESN Student Board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77FFDD-163E-6AE3-E443-AB35FF747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70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CFABF-8E48-F260-91CC-D504C724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75585" y="6276830"/>
            <a:ext cx="1299801" cy="184666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2C39539-59EB-4114-ACCF-EA6F5137C064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05B850-1D65-5F87-A697-42B1AA5C79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7358" y="2237627"/>
            <a:ext cx="8877283" cy="2382746"/>
          </a:xfrm>
        </p:spPr>
        <p:txBody>
          <a:bodyPr wrap="square">
            <a:noAutofit/>
          </a:bodyPr>
          <a:lstStyle/>
          <a:p>
            <a:pPr lvl="0">
              <a:spcAft>
                <a:spcPts val="600"/>
              </a:spcAft>
            </a:pPr>
            <a:r>
              <a:rPr lang="en-US" sz="7200" b="1" i="0" u="none" strike="noStrike" dirty="0">
                <a:effectLst/>
              </a:rPr>
              <a:t>ATHENA highlights 2023+</a:t>
            </a:r>
            <a:r>
              <a:rPr lang="en-US" sz="7200" b="0" i="0" dirty="0">
                <a:effectLst/>
              </a:rPr>
              <a:t>​</a:t>
            </a:r>
            <a:endParaRPr lang="en-LT" sz="7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10A6D7-F9E9-0267-83A8-C0683D84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829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5A67B-A35A-09CC-E14A-15D7052B5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3617" y="1743574"/>
            <a:ext cx="4658324" cy="3813175"/>
          </a:xfrm>
        </p:spPr>
        <p:txBody>
          <a:bodyPr/>
          <a:lstStyle/>
          <a:p>
            <a:pPr lvl="0"/>
            <a:r>
              <a:rPr lang="en-US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Integration of technologies </a:t>
            </a:r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in</a:t>
            </a:r>
            <a:r>
              <a:rPr lang="lt-LT" sz="1800" b="0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all</a:t>
            </a:r>
            <a:r>
              <a:rPr lang="lt-LT" sz="1800" b="0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act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ions </a:t>
            </a:r>
          </a:p>
          <a:p>
            <a:pPr lvl="0"/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and</a:t>
            </a:r>
            <a:r>
              <a:rPr lang="lt-LT" sz="1800" b="0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study</a:t>
            </a:r>
            <a:r>
              <a:rPr lang="lt-LT" sz="1800" b="0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 &amp; research </a:t>
            </a:r>
            <a:r>
              <a:rPr lang="lt-LT" sz="1800" b="0" i="0" u="none" strike="noStrike" dirty="0" err="1">
                <a:effectLst/>
                <a:latin typeface="Arial" panose="020B0604020202020204" pitchFamily="34" charset="0"/>
              </a:rPr>
              <a:t>domains</a:t>
            </a:r>
            <a:r>
              <a:rPr lang="lt-LT" sz="18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0"/>
            <a:endParaRPr lang="en-GB" sz="1800" b="1" dirty="0">
              <a:solidFill>
                <a:srgbClr val="6583BF"/>
              </a:solidFill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Platform</a:t>
            </a:r>
            <a:r>
              <a:rPr lang="en-GB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800" b="0" i="0" u="none" strike="noStrike" dirty="0">
                <a:effectLst/>
                <a:latin typeface="Arial" panose="020B0604020202020204" pitchFamily="34" charset="0"/>
              </a:rPr>
              <a:t>for experimenting &amp; testing new ideas 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  <a:endParaRPr lang="en-US" sz="1800" dirty="0"/>
          </a:p>
          <a:p>
            <a:pPr algn="l" rtl="0" fontAlgn="base"/>
            <a:endParaRPr lang="en-US" sz="1800" b="0" i="0" dirty="0">
              <a:solidFill>
                <a:srgbClr val="6583BF"/>
              </a:solidFill>
              <a:effectLst/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Focus on digital connectivity</a:t>
            </a:r>
            <a:r>
              <a:rPr lang="en-GB" sz="1800" b="0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800" b="0" i="0" u="none" strike="noStrike" dirty="0">
                <a:effectLst/>
                <a:latin typeface="Arial" panose="020B0604020202020204" pitchFamily="34" charset="0"/>
              </a:rPr>
              <a:t>and digitalisation</a:t>
            </a:r>
            <a:r>
              <a:rPr lang="en-US" sz="1800" b="0" i="0" dirty="0">
                <a:effectLst/>
                <a:cs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1800" dirty="0">
              <a:cs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Further</a:t>
            </a:r>
            <a:r>
              <a:rPr lang="lt-LT" sz="1800" b="0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focus on </a:t>
            </a:r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joint education offer</a:t>
            </a:r>
          </a:p>
          <a:p>
            <a:pPr algn="l" rtl="0" fontAlgn="base"/>
            <a:endParaRPr lang="en-GB" sz="1800" b="1" dirty="0">
              <a:solidFill>
                <a:srgbClr val="84B4B3"/>
              </a:solidFill>
              <a:cs typeface="Arial" panose="020B0604020202020204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rgbClr val="84B4B3"/>
                </a:solidFill>
                <a:effectLst/>
                <a:latin typeface="Arial" panose="020B0604020202020204" pitchFamily="34" charset="0"/>
              </a:rPr>
              <a:t>Competitive advantage </a:t>
            </a:r>
            <a:r>
              <a:rPr lang="lt-LT" sz="1800" b="1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en-GB" sz="1800" b="1" i="0" u="none" strike="noStrike" dirty="0">
                <a:effectLst/>
                <a:latin typeface="Arial" panose="020B0604020202020204" pitchFamily="34" charset="0"/>
              </a:rPr>
              <a:t> </a:t>
            </a:r>
            <a:r>
              <a:rPr lang="en-GB" sz="1800" b="0" i="0" u="none" strike="noStrike" dirty="0">
                <a:effectLst/>
                <a:latin typeface="Arial" panose="020B0604020202020204" pitchFamily="34" charset="0"/>
              </a:rPr>
              <a:t>use the strength of the network to compete in national &amp; international markets</a:t>
            </a:r>
            <a:endParaRPr lang="en-GB" sz="1800" dirty="0"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12DF2-3108-924E-54DC-96A77877FD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90024" y="1743574"/>
            <a:ext cx="863600" cy="3813175"/>
          </a:xfrm>
        </p:spPr>
        <p:txBody>
          <a:bodyPr/>
          <a:lstStyle/>
          <a:p>
            <a:r>
              <a:rPr lang="en-LT" dirty="0"/>
              <a:t>01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02</a:t>
            </a:r>
            <a:endParaRPr lang="en-LT" dirty="0"/>
          </a:p>
          <a:p>
            <a:endParaRPr lang="en-LT" dirty="0"/>
          </a:p>
          <a:p>
            <a:r>
              <a:rPr lang="en-LT" dirty="0"/>
              <a:t>03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04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05</a:t>
            </a:r>
          </a:p>
          <a:p>
            <a:endParaRPr lang="en-GB" dirty="0"/>
          </a:p>
          <a:p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20FE8A-617B-EE92-C17F-2D02663196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11620" y="1742062"/>
            <a:ext cx="1539009" cy="4376459"/>
          </a:xfrm>
        </p:spPr>
        <p:txBody>
          <a:bodyPr>
            <a:normAutofit/>
          </a:bodyPr>
          <a:lstStyle/>
          <a:p>
            <a:r>
              <a:rPr lang="en-LT" dirty="0"/>
              <a:t>0</a:t>
            </a:r>
            <a:r>
              <a:rPr lang="en-GB" dirty="0"/>
              <a:t>6</a:t>
            </a:r>
          </a:p>
          <a:p>
            <a:endParaRPr lang="en-GB" dirty="0"/>
          </a:p>
          <a:p>
            <a:endParaRPr lang="en-LT" dirty="0"/>
          </a:p>
          <a:p>
            <a:r>
              <a:rPr lang="en-LT" dirty="0"/>
              <a:t>0</a:t>
            </a:r>
            <a:r>
              <a:rPr lang="en-GB" dirty="0"/>
              <a:t>7</a:t>
            </a:r>
            <a:endParaRPr lang="en-LT" dirty="0"/>
          </a:p>
          <a:p>
            <a:endParaRPr lang="en-LT" dirty="0"/>
          </a:p>
          <a:p>
            <a:endParaRPr lang="en-GB" dirty="0"/>
          </a:p>
          <a:p>
            <a:endParaRPr lang="en-GB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sz="8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L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6B332-CE8C-D8AD-B9A1-1D5E645834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92019" y="1749220"/>
            <a:ext cx="4460912" cy="3619500"/>
          </a:xfrm>
        </p:spPr>
        <p:txBody>
          <a:bodyPr>
            <a:noAutofit/>
          </a:bodyPr>
          <a:lstStyle/>
          <a:p>
            <a:pPr algn="l" rtl="0" fontAlgn="base"/>
            <a:r>
              <a:rPr lang="en-GB" sz="1800" b="1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</a:rPr>
              <a:t>Think-tank &amp; shared resources </a:t>
            </a:r>
            <a:r>
              <a:rPr lang="en-GB" sz="1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with partner universities</a:t>
            </a:r>
            <a:r>
              <a:rPr lang="en-GB" sz="1800" b="0" i="0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​</a:t>
            </a:r>
            <a:endParaRPr lang="en-GB" sz="2800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GB" sz="1800" b="1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</a:rPr>
              <a:t>Initiating policy interventions</a:t>
            </a:r>
            <a:r>
              <a:rPr lang="en-GB" sz="1800" b="0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GB" sz="1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on national level  (e.g., studies in English, interdisciplinary programmes)</a:t>
            </a:r>
          </a:p>
          <a:p>
            <a:pPr algn="l" rtl="0" fontAlgn="base"/>
            <a:endParaRPr lang="en-US" sz="2800" b="0" i="0" dirty="0">
              <a:solidFill>
                <a:srgbClr val="333C75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en-US" sz="1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1090024" y="595515"/>
            <a:ext cx="7197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ATHENA 2023+</a:t>
            </a:r>
            <a:endParaRPr lang="lt-LT" sz="3200" b="1" i="0" dirty="0">
              <a:solidFill>
                <a:srgbClr val="333C7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60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Spalvingumas, mėlynas, Elektrinė mėlyna spalva, violetinis&#10;&#10;Automatiškai sugeneruotas aprašymas">
            <a:extLst>
              <a:ext uri="{FF2B5EF4-FFF2-40B4-BE49-F238E27FC236}">
                <a16:creationId xmlns:a16="http://schemas.microsoft.com/office/drawing/2014/main" id="{ABFEF2EA-4A3E-E716-229C-68EE6A8DD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/>
          <a:stretch/>
        </p:blipFill>
        <p:spPr>
          <a:xfrm>
            <a:off x="6070775" y="0"/>
            <a:ext cx="6121225" cy="690156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D72619-267E-ACAF-475B-79EEC624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09336" y="6467693"/>
            <a:ext cx="866050" cy="140556"/>
          </a:xfrm>
        </p:spPr>
        <p:txBody>
          <a:bodyPr/>
          <a:lstStyle/>
          <a:p>
            <a:fld id="{62C39539-59EB-4114-ACCF-EA6F5137C06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62695-643E-4656-190D-10DF2D8FBC57}"/>
              </a:ext>
            </a:extLst>
          </p:cNvPr>
          <p:cNvSpPr txBox="1"/>
          <p:nvPr/>
        </p:nvSpPr>
        <p:spPr>
          <a:xfrm>
            <a:off x="398224" y="724250"/>
            <a:ext cx="5607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3200" b="1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</a:rPr>
              <a:t>COOPERATION PRINCIPLES</a:t>
            </a:r>
            <a:endParaRPr lang="lt-LT" sz="3200" b="1" i="0" dirty="0">
              <a:solidFill>
                <a:srgbClr val="313C7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49FD8F-38D9-A53B-55BA-B5ABAAF96C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6756" y="2177190"/>
            <a:ext cx="5297102" cy="3813625"/>
          </a:xfrm>
        </p:spPr>
        <p:txBody>
          <a:bodyPr/>
          <a:lstStyle/>
          <a:p>
            <a:pPr algn="l" rtl="0" fontAlgn="base">
              <a:lnSpc>
                <a:spcPct val="100000"/>
              </a:lnSpc>
            </a:pPr>
            <a:r>
              <a:rPr lang="en-GB" sz="2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A</a:t>
            </a:r>
            <a:r>
              <a:rPr lang="lt-LT" sz="2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THENA</a:t>
            </a:r>
            <a:r>
              <a:rPr lang="en-GB" sz="2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-centric approach in new project initiatives</a:t>
            </a:r>
          </a:p>
          <a:p>
            <a:pPr algn="l" rtl="0" fontAlgn="base">
              <a:lnSpc>
                <a:spcPct val="100000"/>
              </a:lnSpc>
            </a:pPr>
            <a:endParaRPr lang="en-GB" sz="2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GB" sz="2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Support and openness to network partners when exchanging expertise</a:t>
            </a:r>
          </a:p>
          <a:p>
            <a:pPr algn="l" rtl="0" fontAlgn="base">
              <a:lnSpc>
                <a:spcPct val="100000"/>
              </a:lnSpc>
            </a:pPr>
            <a:endParaRPr lang="en-GB" sz="2800" b="0" i="0" dirty="0">
              <a:solidFill>
                <a:srgbClr val="333C75"/>
              </a:solidFill>
              <a:effectLst/>
              <a:cs typeface="Arial" panose="020B0604020202020204" pitchFamily="34" charset="0"/>
            </a:endParaRPr>
          </a:p>
          <a:p>
            <a:pPr algn="l" rtl="0" fontAlgn="base">
              <a:lnSpc>
                <a:spcPct val="100000"/>
              </a:lnSpc>
            </a:pPr>
            <a:r>
              <a:rPr lang="en-GB" sz="2800" b="0" i="0" dirty="0">
                <a:solidFill>
                  <a:srgbClr val="333C75"/>
                </a:solidFill>
                <a:effectLst/>
                <a:cs typeface="Arial" panose="020B0604020202020204" pitchFamily="34" charset="0"/>
              </a:rPr>
              <a:t>Securing funding &amp; support to future projects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6BAA36B-94E0-A2E9-2476-FDAE27CE1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1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5BD-847A-E859-1A7A-C7289F720F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0389" y="1100171"/>
            <a:ext cx="4793636" cy="4836674"/>
          </a:xfrm>
        </p:spPr>
        <p:txBody>
          <a:bodyPr/>
          <a:lstStyle/>
          <a:p>
            <a:r>
              <a:rPr lang="en-GB" sz="4800" dirty="0">
                <a:solidFill>
                  <a:schemeClr val="bg2"/>
                </a:solidFill>
              </a:rPr>
              <a:t> </a:t>
            </a:r>
            <a:endParaRPr lang="en-LT" sz="4800" dirty="0">
              <a:solidFill>
                <a:schemeClr val="bg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44ABF-E318-5F65-4A36-97281EFD0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01BE2D98-A582-65BE-B3ED-CF1A79521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CE9B3-A3CD-E1C2-0334-A3C9552BCA89}"/>
              </a:ext>
            </a:extLst>
          </p:cNvPr>
          <p:cNvSpPr txBox="1"/>
          <p:nvPr/>
        </p:nvSpPr>
        <p:spPr>
          <a:xfrm>
            <a:off x="740389" y="1502619"/>
            <a:ext cx="51270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</a:t>
            </a:r>
            <a:r>
              <a:rPr lang="en-GB" sz="4800" b="1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European University is an alliance of 10 HEIs in Europe</a:t>
            </a:r>
            <a:endParaRPr lang="lt-LT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aveikslėlis 6" descr="Paveikslėlis, kuriame yra tekstas, žemėlapis&#10;&#10;Automatiškai sugeneruotas aprašymas">
            <a:extLst>
              <a:ext uri="{FF2B5EF4-FFF2-40B4-BE49-F238E27FC236}">
                <a16:creationId xmlns:a16="http://schemas.microsoft.com/office/drawing/2014/main" id="{D1300707-6755-7589-8B19-FF777863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5" y="1295958"/>
            <a:ext cx="6388466" cy="44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72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EB48-9D0F-CBBF-2805-C3BC826240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33462" y="2761923"/>
            <a:ext cx="10125075" cy="2057400"/>
          </a:xfrm>
        </p:spPr>
        <p:txBody>
          <a:bodyPr/>
          <a:lstStyle/>
          <a:p>
            <a:pPr lvl="0"/>
            <a:r>
              <a:rPr lang="en-GB" dirty="0"/>
              <a:t>IT’S YOUR EDUCATION!</a:t>
            </a:r>
          </a:p>
          <a:p>
            <a:pPr lvl="0"/>
            <a:r>
              <a:rPr lang="en-GB" dirty="0"/>
              <a:t>IT’S YOUR </a:t>
            </a:r>
            <a:r>
              <a:rPr lang="lt-LT" dirty="0"/>
              <a:t>EUROPE</a:t>
            </a:r>
            <a:r>
              <a:rPr lang="en-GB" dirty="0"/>
              <a:t>!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11359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34FFA-4510-8B6F-703B-178BC8B1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8A995-FD1B-1F59-8419-18D495A029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20327" y="1287464"/>
            <a:ext cx="4845249" cy="415131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lt-LT" sz="1800" dirty="0" err="1"/>
              <a:t>Hellenic</a:t>
            </a:r>
            <a:r>
              <a:rPr lang="lt-LT" sz="1800" dirty="0"/>
              <a:t> </a:t>
            </a:r>
            <a:r>
              <a:rPr lang="lt-LT" sz="1800" dirty="0" err="1"/>
              <a:t>Mediterranean</a:t>
            </a:r>
            <a:r>
              <a:rPr lang="lt-LT" sz="1800" dirty="0"/>
              <a:t> University (</a:t>
            </a:r>
            <a:r>
              <a:rPr lang="lt-LT" sz="1800" dirty="0" err="1"/>
              <a:t>Greece</a:t>
            </a:r>
            <a:r>
              <a:rPr lang="lt-LT" sz="1800" dirty="0"/>
              <a:t>)​</a:t>
            </a:r>
          </a:p>
          <a:p>
            <a:pPr>
              <a:lnSpc>
                <a:spcPct val="150000"/>
              </a:lnSpc>
            </a:pPr>
            <a:r>
              <a:rPr lang="lt-LT" sz="1800" dirty="0" err="1"/>
              <a:t>Igor</a:t>
            </a:r>
            <a:r>
              <a:rPr lang="lt-LT" sz="1800" dirty="0"/>
              <a:t> Sikorsky </a:t>
            </a:r>
            <a:r>
              <a:rPr lang="lt-LT" sz="1800" dirty="0" err="1"/>
              <a:t>Kyiv</a:t>
            </a:r>
            <a:r>
              <a:rPr lang="lt-LT" sz="1800" dirty="0"/>
              <a:t> </a:t>
            </a:r>
            <a:r>
              <a:rPr lang="lt-LT" sz="1800" dirty="0" err="1"/>
              <a:t>Polytechnic</a:t>
            </a:r>
            <a:r>
              <a:rPr lang="lt-LT" sz="1800" dirty="0"/>
              <a:t> Institute (</a:t>
            </a:r>
            <a:r>
              <a:rPr lang="lt-LT" sz="1800" dirty="0" err="1"/>
              <a:t>Ukraine</a:t>
            </a:r>
            <a:r>
              <a:rPr lang="lt-LT" sz="1800" dirty="0"/>
              <a:t>)</a:t>
            </a:r>
            <a:endParaRPr lang="en-GB" sz="1800" dirty="0"/>
          </a:p>
          <a:p>
            <a:pPr>
              <a:lnSpc>
                <a:spcPct val="150000"/>
              </a:lnSpc>
            </a:pPr>
            <a:r>
              <a:rPr lang="lt-LT" sz="1800" dirty="0"/>
              <a:t>Maria </a:t>
            </a:r>
            <a:r>
              <a:rPr lang="lt-LT" sz="1800" dirty="0" err="1"/>
              <a:t>Curie-Skłodowska</a:t>
            </a:r>
            <a:r>
              <a:rPr lang="lt-LT" sz="1800" dirty="0"/>
              <a:t> University (</a:t>
            </a:r>
            <a:r>
              <a:rPr lang="lt-LT" sz="1800" dirty="0" err="1"/>
              <a:t>Poland</a:t>
            </a:r>
            <a:r>
              <a:rPr lang="lt-LT" sz="1800" dirty="0"/>
              <a:t>)​</a:t>
            </a:r>
            <a:endParaRPr lang="en-GB" sz="1800" dirty="0"/>
          </a:p>
          <a:p>
            <a:pPr>
              <a:lnSpc>
                <a:spcPct val="150000"/>
              </a:lnSpc>
            </a:pPr>
            <a:r>
              <a:rPr lang="lt-LT" sz="1800" dirty="0" err="1"/>
              <a:t>Polytechnic</a:t>
            </a:r>
            <a:r>
              <a:rPr lang="lt-LT" sz="1800" dirty="0"/>
              <a:t> Institute </a:t>
            </a:r>
            <a:r>
              <a:rPr lang="lt-LT" sz="1800" dirty="0" err="1"/>
              <a:t>of</a:t>
            </a:r>
            <a:r>
              <a:rPr lang="lt-LT" sz="1800" dirty="0"/>
              <a:t> Porto (</a:t>
            </a:r>
            <a:r>
              <a:rPr lang="lt-LT" sz="1800" dirty="0" err="1"/>
              <a:t>Portugal</a:t>
            </a:r>
            <a:r>
              <a:rPr lang="lt-LT" sz="1800" dirty="0"/>
              <a:t>)​</a:t>
            </a:r>
          </a:p>
          <a:p>
            <a:pPr>
              <a:lnSpc>
                <a:spcPct val="150000"/>
              </a:lnSpc>
            </a:pPr>
            <a:r>
              <a:rPr lang="lt-LT" sz="1800" dirty="0"/>
              <a:t>University </a:t>
            </a:r>
            <a:r>
              <a:rPr lang="lt-LT" sz="1800" dirty="0" err="1"/>
              <a:t>of</a:t>
            </a:r>
            <a:r>
              <a:rPr lang="lt-LT" sz="1800" dirty="0"/>
              <a:t> </a:t>
            </a:r>
            <a:r>
              <a:rPr lang="lt-LT" sz="1800" dirty="0" err="1"/>
              <a:t>Maribor</a:t>
            </a:r>
            <a:r>
              <a:rPr lang="lt-LT" sz="1800" dirty="0"/>
              <a:t> (</a:t>
            </a:r>
            <a:r>
              <a:rPr lang="lt-LT" sz="1800" dirty="0" err="1"/>
              <a:t>Slovenia</a:t>
            </a:r>
            <a:r>
              <a:rPr lang="lt-LT" sz="1800" dirty="0"/>
              <a:t>)​</a:t>
            </a:r>
          </a:p>
          <a:p>
            <a:pPr>
              <a:lnSpc>
                <a:spcPct val="150000"/>
              </a:lnSpc>
            </a:pPr>
            <a:r>
              <a:rPr lang="lt-LT" sz="1800" dirty="0"/>
              <a:t>University </a:t>
            </a:r>
            <a:r>
              <a:rPr lang="lt-LT" sz="1800" dirty="0" err="1"/>
              <a:t>of</a:t>
            </a:r>
            <a:r>
              <a:rPr lang="lt-LT" sz="1800" dirty="0"/>
              <a:t> </a:t>
            </a:r>
            <a:r>
              <a:rPr lang="lt-LT" sz="1800" dirty="0" err="1"/>
              <a:t>Orléans</a:t>
            </a:r>
            <a:r>
              <a:rPr lang="lt-LT" sz="1800" dirty="0"/>
              <a:t> (France)​</a:t>
            </a:r>
            <a:endParaRPr lang="en-GB" sz="1800" dirty="0"/>
          </a:p>
          <a:p>
            <a:pPr>
              <a:lnSpc>
                <a:spcPct val="150000"/>
              </a:lnSpc>
            </a:pPr>
            <a:r>
              <a:rPr lang="lt-LT" sz="1800" dirty="0"/>
              <a:t>University </a:t>
            </a:r>
            <a:r>
              <a:rPr lang="lt-LT" sz="1800" dirty="0" err="1"/>
              <a:t>of</a:t>
            </a:r>
            <a:r>
              <a:rPr lang="lt-LT" sz="1800" dirty="0"/>
              <a:t> </a:t>
            </a:r>
            <a:r>
              <a:rPr lang="lt-LT" sz="1800" dirty="0" err="1"/>
              <a:t>Salento</a:t>
            </a:r>
            <a:r>
              <a:rPr lang="lt-LT" sz="1800" dirty="0"/>
              <a:t> (</a:t>
            </a:r>
            <a:r>
              <a:rPr lang="lt-LT" sz="1800" dirty="0" err="1"/>
              <a:t>Italy</a:t>
            </a:r>
            <a:r>
              <a:rPr lang="en-GB" sz="1800" dirty="0"/>
              <a:t>)</a:t>
            </a:r>
            <a:endParaRPr lang="lt-LT" sz="1800" dirty="0"/>
          </a:p>
          <a:p>
            <a:pPr>
              <a:lnSpc>
                <a:spcPct val="150000"/>
              </a:lnSpc>
            </a:pPr>
            <a:r>
              <a:rPr lang="lt-LT" sz="1800" dirty="0"/>
              <a:t>University </a:t>
            </a:r>
            <a:r>
              <a:rPr lang="lt-LT" sz="1800" dirty="0" err="1"/>
              <a:t>of</a:t>
            </a:r>
            <a:r>
              <a:rPr lang="lt-LT" sz="1800" dirty="0"/>
              <a:t> </a:t>
            </a:r>
            <a:r>
              <a:rPr lang="lt-LT" sz="1800" dirty="0" err="1"/>
              <a:t>Siegen</a:t>
            </a:r>
            <a:r>
              <a:rPr lang="lt-LT" sz="1800" dirty="0"/>
              <a:t> (Germany)​</a:t>
            </a:r>
          </a:p>
          <a:p>
            <a:pPr>
              <a:lnSpc>
                <a:spcPct val="150000"/>
              </a:lnSpc>
            </a:pPr>
            <a:r>
              <a:rPr lang="lt-LT" sz="1800" dirty="0"/>
              <a:t>University </a:t>
            </a:r>
            <a:r>
              <a:rPr lang="lt-LT" sz="1800" dirty="0" err="1"/>
              <a:t>of</a:t>
            </a:r>
            <a:r>
              <a:rPr lang="lt-LT" sz="1800" dirty="0"/>
              <a:t> Vigo (</a:t>
            </a:r>
            <a:r>
              <a:rPr lang="lt-LT" sz="1800" dirty="0" err="1"/>
              <a:t>Spain</a:t>
            </a:r>
            <a:r>
              <a:rPr lang="lt-LT" sz="1800" dirty="0"/>
              <a:t>)​</a:t>
            </a:r>
          </a:p>
          <a:p>
            <a:pPr>
              <a:lnSpc>
                <a:spcPct val="150000"/>
              </a:lnSpc>
            </a:pPr>
            <a:r>
              <a:rPr lang="lt-LT" sz="1800" dirty="0"/>
              <a:t>Vilnius Gediminas </a:t>
            </a:r>
            <a:r>
              <a:rPr lang="lt-LT" sz="1800" dirty="0" err="1"/>
              <a:t>Technical</a:t>
            </a:r>
            <a:r>
              <a:rPr lang="lt-LT" sz="1800" dirty="0"/>
              <a:t> University (Lithuania)</a:t>
            </a:r>
            <a:endParaRPr lang="en-GB" sz="1800" dirty="0"/>
          </a:p>
          <a:p>
            <a:pPr>
              <a:lnSpc>
                <a:spcPct val="150000"/>
              </a:lnSpc>
            </a:pPr>
            <a:endParaRPr lang="en-LT" sz="1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2C51D2-AD1A-1B61-C1E7-71DBE5B2E0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lt-LT" dirty="0"/>
              <a:t>ATHENA PARTNERS</a:t>
            </a:r>
            <a:endParaRPr lang="en-LT" dirty="0"/>
          </a:p>
        </p:txBody>
      </p:sp>
      <p:pic>
        <p:nvPicPr>
          <p:cNvPr id="11" name="Paveikslėlis 10" descr="Paveikslėlis, kuriame yra apranga, asmuo, vidaus, moteris&#10;&#10;Automatiškai sugeneruotas aprašymas">
            <a:extLst>
              <a:ext uri="{FF2B5EF4-FFF2-40B4-BE49-F238E27FC236}">
                <a16:creationId xmlns:a16="http://schemas.microsoft.com/office/drawing/2014/main" id="{63C246A5-EBF3-3CA6-8ABB-10517A960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1" t="569" r="4874" b="-569"/>
          <a:stretch/>
        </p:blipFill>
        <p:spPr>
          <a:xfrm>
            <a:off x="-93345" y="0"/>
            <a:ext cx="6189345" cy="69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3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2BF4330-6FF3-ACEB-85DF-9B7EB883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" b="-6509"/>
          <a:stretch/>
        </p:blipFill>
        <p:spPr bwMode="auto">
          <a:xfrm>
            <a:off x="6095999" y="-12527"/>
            <a:ext cx="6165245" cy="734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D9575-FA4A-242C-685C-8DEEDFB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3" name="Picture 5">
            <a:extLst>
              <a:ext uri="{FF2B5EF4-FFF2-40B4-BE49-F238E27FC236}">
                <a16:creationId xmlns:a16="http://schemas.microsoft.com/office/drawing/2014/main" id="{DFCAD9C0-BFF6-8E7E-25B4-CD449CF3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7E6AEC-2CA0-838D-AB46-F0A5A35A82F7}"/>
              </a:ext>
            </a:extLst>
          </p:cNvPr>
          <p:cNvSpPr txBox="1"/>
          <p:nvPr/>
        </p:nvSpPr>
        <p:spPr>
          <a:xfrm>
            <a:off x="832758" y="797510"/>
            <a:ext cx="495844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dirty="0">
                <a:solidFill>
                  <a:srgbClr val="31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alliance​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800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dirty="0">
                <a:solidFill>
                  <a:srgbClr val="31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campuses​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160 000 </a:t>
            </a:r>
            <a:r>
              <a:rPr lang="en-GB" sz="2800" b="0" dirty="0">
                <a:solidFill>
                  <a:srgbClr val="31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</a:t>
            </a:r>
            <a:r>
              <a:rPr lang="en-GB" sz="2800" b="0" dirty="0">
                <a:solidFill>
                  <a:srgbClr val="313C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staff​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en-GB" sz="2800" dirty="0">
                <a:solidFill>
                  <a:srgbClr val="008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i="0" u="none" strike="noStrike" dirty="0">
                <a:solidFill>
                  <a:srgbClr val="313C7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associated partners in industry, government &amp; non-government institutions, public institutions</a:t>
            </a:r>
            <a:endParaRPr lang="en-LT" sz="2800" b="0" dirty="0">
              <a:solidFill>
                <a:srgbClr val="313C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34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veikslėlio vietos rezervavimo ženklas 12" descr="Paveikslėlis, kuriame yra tapymas, menas, Spalvingumas, audinys&#10;&#10;Automatiškai sugeneruotas aprašymas">
            <a:extLst>
              <a:ext uri="{FF2B5EF4-FFF2-40B4-BE49-F238E27FC236}">
                <a16:creationId xmlns:a16="http://schemas.microsoft.com/office/drawing/2014/main" id="{AFEB7E65-CD6E-1FA0-530B-C18B9C5B162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0" y="0"/>
            <a:ext cx="6096000" cy="6858000"/>
          </a:xfrm>
        </p:spPr>
      </p:pic>
      <p:pic>
        <p:nvPicPr>
          <p:cNvPr id="14" name="Paveikslėlis 13" descr="Paveikslėlis, kuriame yra Spalvingumas, Neonas, Elektrinė mėlyna spalva, mėlynas&#10;&#10;Automatiškai sugeneruotas aprašymas">
            <a:extLst>
              <a:ext uri="{FF2B5EF4-FFF2-40B4-BE49-F238E27FC236}">
                <a16:creationId xmlns:a16="http://schemas.microsoft.com/office/drawing/2014/main" id="{C13CAD23-1668-8016-F522-24FBC78B2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8" y="-141514"/>
            <a:ext cx="6095999" cy="69995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D9575-FA4A-242C-685C-8DEEDFB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B596C09C-8B66-D912-EC80-49D0D80C7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6" y="571805"/>
            <a:ext cx="590043" cy="577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65EE40-913F-1894-699A-C2F9AC51AB3A}"/>
              </a:ext>
            </a:extLst>
          </p:cNvPr>
          <p:cNvSpPr txBox="1"/>
          <p:nvPr/>
        </p:nvSpPr>
        <p:spPr>
          <a:xfrm>
            <a:off x="6459587" y="889843"/>
            <a:ext cx="50074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ATHENA</a:t>
            </a:r>
            <a:r>
              <a:rPr lang="en-US" sz="40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aims to shape </a:t>
            </a:r>
            <a:r>
              <a:rPr lang="en-US" sz="4000" b="1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digital transformation </a:t>
            </a:r>
            <a:r>
              <a:rPr lang="en-US" sz="40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society to </a:t>
            </a:r>
            <a:r>
              <a:rPr lang="en-US" sz="4000" b="1" i="0" u="none" strike="noStrike" dirty="0">
                <a:solidFill>
                  <a:srgbClr val="6583B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 the development </a:t>
            </a:r>
          </a:p>
          <a:p>
            <a:pPr algn="r"/>
            <a:r>
              <a:rPr lang="en-US" sz="40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an inclusive, sustainable &amp; secure digital economy</a:t>
            </a:r>
            <a:endParaRPr lang="lt-LT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L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83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aveikslėlis 16" descr="Paveikslėlis, kuriame yra violetinis, mėlynas, Elektrinė mėlyna spalva, Fraktalinis menas&#10;&#10;Automatiškai sugeneruotas aprašymas">
            <a:extLst>
              <a:ext uri="{FF2B5EF4-FFF2-40B4-BE49-F238E27FC236}">
                <a16:creationId xmlns:a16="http://schemas.microsoft.com/office/drawing/2014/main" id="{75EC86C2-98A8-E944-0DE9-03A4CF0AE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34FFA-4510-8B6F-703B-178BC8B1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2C51D2-AD1A-1B61-C1E7-71DBE5B2E0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7975" y="569851"/>
            <a:ext cx="4167452" cy="1068387"/>
          </a:xfrm>
        </p:spPr>
        <p:txBody>
          <a:bodyPr/>
          <a:lstStyle/>
          <a:p>
            <a:r>
              <a:rPr lang="en-GB" dirty="0"/>
              <a:t>Common objective</a:t>
            </a:r>
            <a:endParaRPr lang="en-LT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43BE617-8F8D-ECF9-A846-899427B1CEC1}"/>
              </a:ext>
            </a:extLst>
          </p:cNvPr>
          <p:cNvSpPr txBox="1">
            <a:spLocks/>
          </p:cNvSpPr>
          <p:nvPr/>
        </p:nvSpPr>
        <p:spPr>
          <a:xfrm>
            <a:off x="904220" y="1457325"/>
            <a:ext cx="4629805" cy="4114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1" i="0" kern="1200" cap="all" baseline="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3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1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9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7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LT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D59E3-6618-3D8A-1D58-97B46C953CA9}"/>
              </a:ext>
            </a:extLst>
          </p:cNvPr>
          <p:cNvSpPr txBox="1"/>
          <p:nvPr/>
        </p:nvSpPr>
        <p:spPr>
          <a:xfrm>
            <a:off x="6657975" y="1457325"/>
            <a:ext cx="51736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dirty="0">
                <a:solidFill>
                  <a:srgbClr val="333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Delivering high-quality </a:t>
            </a:r>
            <a:r>
              <a:rPr lang="en-GB" sz="3600" b="1" dirty="0">
                <a:solidFill>
                  <a:srgbClr val="723A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en-GB" sz="3600" dirty="0">
                <a:solidFill>
                  <a:srgbClr val="333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0" dirty="0">
                <a:solidFill>
                  <a:srgbClr val="333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positive impact on </a:t>
            </a:r>
            <a:r>
              <a:rPr lang="en-GB" sz="3600" b="1" dirty="0">
                <a:solidFill>
                  <a:srgbClr val="723A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research, youth employability </a:t>
            </a:r>
            <a:r>
              <a:rPr lang="en-GB" sz="3600" b="0" dirty="0">
                <a:solidFill>
                  <a:srgbClr val="333C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social advancement at the national and European levels</a:t>
            </a:r>
            <a:endParaRPr lang="en-L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7211BB9-E1C8-6836-87A4-609A5DC29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85" y="571805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44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Alyva, vektorinė grafika, menas&#10;&#10;Automatiškai sugeneruotas aprašymas">
            <a:extLst>
              <a:ext uri="{FF2B5EF4-FFF2-40B4-BE49-F238E27FC236}">
                <a16:creationId xmlns:a16="http://schemas.microsoft.com/office/drawing/2014/main" id="{FA8D4137-C9B5-37D4-8B1F-8491D12A9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66"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D9575-FA4A-242C-685C-8DEEDFBB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50C9262-9AD1-D78D-5629-318E7BB1F2E5}"/>
              </a:ext>
            </a:extLst>
          </p:cNvPr>
          <p:cNvSpPr txBox="1">
            <a:spLocks/>
          </p:cNvSpPr>
          <p:nvPr/>
        </p:nvSpPr>
        <p:spPr>
          <a:xfrm>
            <a:off x="709613" y="2243262"/>
            <a:ext cx="5067300" cy="41146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000" b="1" i="0" kern="1200" cap="all" baseline="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3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11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9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Tx/>
              <a:buNone/>
              <a:defRPr sz="700" b="0" i="0" kern="1200">
                <a:solidFill>
                  <a:srgbClr val="313C79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LT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97A6C-7DC4-D1EF-59F4-399328AE1889}"/>
              </a:ext>
            </a:extLst>
          </p:cNvPr>
          <p:cNvSpPr txBox="1"/>
          <p:nvPr/>
        </p:nvSpPr>
        <p:spPr>
          <a:xfrm>
            <a:off x="679833" y="328593"/>
            <a:ext cx="53863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all" spc="0" normalizeH="0" baseline="0" noProof="0" dirty="0">
                <a:ln>
                  <a:noFill/>
                </a:ln>
                <a:solidFill>
                  <a:srgbClr val="313C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Our approach: networking with the networks!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CD8D73-9271-DA16-755C-00B0317B22E3}"/>
              </a:ext>
            </a:extLst>
          </p:cNvPr>
          <p:cNvSpPr txBox="1"/>
          <p:nvPr/>
        </p:nvSpPr>
        <p:spPr>
          <a:xfrm>
            <a:off x="709613" y="2156905"/>
            <a:ext cx="50673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ATHENA associate partners:</a:t>
            </a:r>
            <a:r>
              <a:rPr lang="en-US" sz="2800" b="0" i="0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2800" b="0" i="0" dirty="0">
              <a:solidFill>
                <a:srgbClr val="333C75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800" b="1" i="0" u="none" strike="noStrike" dirty="0">
                <a:solidFill>
                  <a:srgbClr val="723A9D"/>
                </a:solidFill>
                <a:effectLst/>
                <a:latin typeface="Arial" panose="020B0604020202020204" pitchFamily="34" charset="0"/>
              </a:rPr>
              <a:t>RUFORUM</a:t>
            </a:r>
            <a:r>
              <a:rPr lang="en-GB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 association of </a:t>
            </a:r>
            <a:r>
              <a:rPr lang="en-GB" sz="2800" b="1" i="0" u="none" strike="noStrike" dirty="0">
                <a:solidFill>
                  <a:srgbClr val="723A9D"/>
                </a:solidFill>
                <a:effectLst/>
                <a:latin typeface="Arial" panose="020B0604020202020204" pitchFamily="34" charset="0"/>
              </a:rPr>
              <a:t>157</a:t>
            </a:r>
            <a:r>
              <a:rPr lang="en-GB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 universities in Africa</a:t>
            </a:r>
            <a:r>
              <a:rPr lang="en-US" sz="2800" b="0" i="0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/>
            <a:endParaRPr lang="en-US" sz="2800" b="0" i="0" dirty="0">
              <a:solidFill>
                <a:srgbClr val="333C75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GB" sz="2800" b="1" i="0" u="none" strike="noStrike" dirty="0">
                <a:solidFill>
                  <a:srgbClr val="723A9D"/>
                </a:solidFill>
                <a:effectLst/>
                <a:latin typeface="Arial" panose="020B0604020202020204" pitchFamily="34" charset="0"/>
              </a:rPr>
              <a:t>CONIF</a:t>
            </a:r>
            <a:r>
              <a:rPr lang="en-GB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lt-LT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–</a:t>
            </a:r>
            <a:r>
              <a:rPr lang="en-GB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 Association of federal higher education institutions </a:t>
            </a:r>
          </a:p>
          <a:p>
            <a:pPr algn="l" rtl="0" fontAlgn="base"/>
            <a:r>
              <a:rPr lang="en-US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with </a:t>
            </a:r>
            <a:r>
              <a:rPr lang="en-US" sz="2800" b="1" i="0" u="none" strike="noStrike" dirty="0">
                <a:solidFill>
                  <a:srgbClr val="723A9D"/>
                </a:solidFill>
                <a:effectLst/>
                <a:latin typeface="Arial" panose="020B0604020202020204" pitchFamily="34" charset="0"/>
              </a:rPr>
              <a:t>41</a:t>
            </a:r>
            <a:r>
              <a:rPr lang="en-US" sz="2800" b="0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</a:rPr>
              <a:t> institutions in Brazil</a:t>
            </a:r>
            <a:endParaRPr lang="en-US" sz="2800" b="0" i="0" dirty="0">
              <a:solidFill>
                <a:srgbClr val="333C75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855406C-963A-7FB5-8A8D-39A0639E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13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86D9B-7773-24E5-0746-00DE4DB0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5888" y="6264275"/>
            <a:ext cx="866775" cy="185738"/>
          </a:xfrm>
        </p:spPr>
        <p:txBody>
          <a:bodyPr/>
          <a:lstStyle/>
          <a:p>
            <a:fld id="{62C39539-59EB-4114-ACCF-EA6F5137C064}" type="slidenum">
              <a:rPr lang="en-US" smtClean="0">
                <a:solidFill>
                  <a:schemeClr val="bg2"/>
                </a:solidFill>
              </a:rPr>
              <a:pPr/>
              <a:t>8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5EE88-3171-4080-B418-D1957422CD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39512" y="2383641"/>
            <a:ext cx="8512976" cy="2090717"/>
          </a:xfrm>
        </p:spPr>
        <p:txBody>
          <a:bodyPr/>
          <a:lstStyle/>
          <a:p>
            <a:r>
              <a:rPr lang="lt-LT" dirty="0">
                <a:solidFill>
                  <a:schemeClr val="bg2"/>
                </a:solidFill>
              </a:rPr>
              <a:t>Why ATHENA?​</a:t>
            </a:r>
            <a:endParaRPr lang="en-LT" dirty="0">
              <a:solidFill>
                <a:schemeClr val="bg2"/>
              </a:solidFill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0F1262B-B986-F0BB-6FE7-69BDA765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542" y="563327"/>
            <a:ext cx="590043" cy="5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8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86D9B-7773-24E5-0746-00DE4DB0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39539-59EB-4114-ACCF-EA6F5137C06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7DB0432-ABAF-EBD7-2D08-E55EDE5BC7E3}"/>
              </a:ext>
            </a:extLst>
          </p:cNvPr>
          <p:cNvSpPr>
            <a:spLocks noGrp="1"/>
          </p:cNvSpPr>
          <p:nvPr/>
        </p:nvSpPr>
        <p:spPr>
          <a:xfrm>
            <a:off x="2687713" y="1806652"/>
            <a:ext cx="7588681" cy="3244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None/>
              <a:defRPr sz="3200" b="1" i="0" kern="12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2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i="0" u="none" strike="noStrike" dirty="0">
                <a:solidFill>
                  <a:srgbClr val="333C7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 ATHENA educational model opens the doors of higher education institutions.”</a:t>
            </a:r>
            <a:endParaRPr lang="en-US" sz="4400" dirty="0">
              <a:solidFill>
                <a:srgbClr val="333C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63584"/>
      </p:ext>
    </p:extLst>
  </p:cSld>
  <p:clrMapOvr>
    <a:masterClrMapping/>
  </p:clrMapOvr>
</p:sld>
</file>

<file path=ppt/theme/theme1.xml><?xml version="1.0" encoding="utf-8"?>
<a:theme xmlns:a="http://schemas.openxmlformats.org/drawingml/2006/main" name="ATHENA">
  <a:themeElements>
    <a:clrScheme name="INGKA">
      <a:dk1>
        <a:srgbClr val="1B2525"/>
      </a:dk1>
      <a:lt1>
        <a:srgbClr val="FFFFFF"/>
      </a:lt1>
      <a:dk2>
        <a:srgbClr val="1B2525"/>
      </a:dk2>
      <a:lt2>
        <a:srgbClr val="FFFFFF"/>
      </a:lt2>
      <a:accent1>
        <a:srgbClr val="0058A3"/>
      </a:accent1>
      <a:accent2>
        <a:srgbClr val="4C8ABE"/>
      </a:accent2>
      <a:accent3>
        <a:srgbClr val="FFA0B8"/>
      </a:accent3>
      <a:accent4>
        <a:srgbClr val="FF4B00"/>
      </a:accent4>
      <a:accent5>
        <a:srgbClr val="FFDB00"/>
      </a:accent5>
      <a:accent6>
        <a:srgbClr val="E5E5E5"/>
      </a:accent6>
      <a:hlink>
        <a:srgbClr val="1B2525"/>
      </a:hlink>
      <a:folHlink>
        <a:srgbClr val="000000"/>
      </a:folHlink>
    </a:clrScheme>
    <a:fontScheme name="IKEA">
      <a:majorFont>
        <a:latin typeface="Noto Sans JP Black"/>
        <a:ea typeface=""/>
        <a:cs typeface=""/>
      </a:majorFont>
      <a:minorFont>
        <a:latin typeface="Noto Sans JP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ATHENA_Presentation-template" id="{011FF2EB-CAFC-564F-84E2-E9DDC10E7548}" vid="{336A50F2-961C-8E4D-AA0A-C85D7F50B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9dc4de-cb3b-4b9a-9d82-bb88ef1bc5ed">
      <Terms xmlns="http://schemas.microsoft.com/office/infopath/2007/PartnerControls"/>
    </lcf76f155ced4ddcb4097134ff3c332f>
    <TaxCatchAll xmlns="cb5c992b-2478-43bd-a47f-9d4377cda74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F3BF73C972BAC4D930BA092AFF6BB7F" ma:contentTypeVersion="20" ma:contentTypeDescription="Ein neues Dokument erstellen." ma:contentTypeScope="" ma:versionID="2d5c188ca7c4571dbf49ea313879227a">
  <xsd:schema xmlns:xsd="http://www.w3.org/2001/XMLSchema" xmlns:xs="http://www.w3.org/2001/XMLSchema" xmlns:p="http://schemas.microsoft.com/office/2006/metadata/properties" xmlns:ns2="4a9dc4de-cb3b-4b9a-9d82-bb88ef1bc5ed" xmlns:ns3="cb5c992b-2478-43bd-a47f-9d4377cda740" targetNamespace="http://schemas.microsoft.com/office/2006/metadata/properties" ma:root="true" ma:fieldsID="bca8454c3b7820ef61ee07ba62c21188" ns2:_="" ns3:_="">
    <xsd:import namespace="4a9dc4de-cb3b-4b9a-9d82-bb88ef1bc5ed"/>
    <xsd:import namespace="cb5c992b-2478-43bd-a47f-9d4377cda7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dc4de-cb3b-4b9a-9d82-bb88ef1bc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abd39c20-4416-4a86-a41d-df69d8f2de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5c992b-2478-43bd-a47f-9d4377cda74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79a6755-1938-4da8-a7d0-f2d16bfa05a7}" ma:internalName="TaxCatchAll" ma:showField="CatchAllData" ma:web="cb5c992b-2478-43bd-a47f-9d4377cda7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D1CA84-224B-466A-B7EE-0DBE4CFEA808}">
  <ds:schemaRefs>
    <ds:schemaRef ds:uri="http://purl.org/dc/terms/"/>
    <ds:schemaRef ds:uri="http://www.w3.org/XML/1998/namespace"/>
    <ds:schemaRef ds:uri="http://schemas.microsoft.com/office/2006/metadata/properties"/>
    <ds:schemaRef ds:uri="4a9dc4de-cb3b-4b9a-9d82-bb88ef1bc5ed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b5c992b-2478-43bd-a47f-9d4377cda740"/>
  </ds:schemaRefs>
</ds:datastoreItem>
</file>

<file path=customXml/itemProps2.xml><?xml version="1.0" encoding="utf-8"?>
<ds:datastoreItem xmlns:ds="http://schemas.openxmlformats.org/officeDocument/2006/customXml" ds:itemID="{AA1B64D4-807B-4C36-92E6-474C79276A8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7F7560-1C32-4417-8FEC-7DD5F385E1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9dc4de-cb3b-4b9a-9d82-bb88ef1bc5ed"/>
    <ds:schemaRef ds:uri="cb5c992b-2478-43bd-a47f-9d4377cda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ATHENA_Presentation-template</Template>
  <TotalTime>1099</TotalTime>
  <Words>698</Words>
  <Application>Microsoft Office PowerPoint</Application>
  <PresentationFormat>Plačiaekranė</PresentationFormat>
  <Paragraphs>244</Paragraphs>
  <Slides>20</Slides>
  <Notes>3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3" baseType="lpstr">
      <vt:lpstr>Arial</vt:lpstr>
      <vt:lpstr>Segoe UI</vt:lpstr>
      <vt:lpstr>ATHENA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Vidmantė Krušinskaitė</dc:creator>
  <cp:keywords>INGKA 16:9</cp:keywords>
  <cp:lastModifiedBy>Vidmantė Krušinskaitė</cp:lastModifiedBy>
  <cp:revision>35</cp:revision>
  <dcterms:created xsi:type="dcterms:W3CDTF">2023-09-20T10:40:28Z</dcterms:created>
  <dcterms:modified xsi:type="dcterms:W3CDTF">2024-03-08T14:11:15Z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0x010100BF3BF73C972BAC4D930BA092AFF6BB7F</vt:lpwstr>
  </property>
</Properties>
</file>